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3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sldIdLst>
    <p:sldId id="287" r:id="rId2"/>
    <p:sldId id="280" r:id="rId3"/>
    <p:sldId id="271" r:id="rId4"/>
    <p:sldId id="281" r:id="rId5"/>
    <p:sldId id="272" r:id="rId6"/>
    <p:sldId id="282" r:id="rId7"/>
    <p:sldId id="283" r:id="rId8"/>
    <p:sldId id="286" r:id="rId9"/>
    <p:sldId id="273" r:id="rId10"/>
    <p:sldId id="274" r:id="rId11"/>
    <p:sldId id="258" r:id="rId12"/>
    <p:sldId id="259" r:id="rId13"/>
    <p:sldId id="266" r:id="rId14"/>
    <p:sldId id="260" r:id="rId15"/>
    <p:sldId id="261" r:id="rId16"/>
    <p:sldId id="267" r:id="rId17"/>
    <p:sldId id="262" r:id="rId18"/>
    <p:sldId id="263" r:id="rId19"/>
    <p:sldId id="265" r:id="rId20"/>
    <p:sldId id="276" r:id="rId21"/>
    <p:sldId id="264" r:id="rId22"/>
    <p:sldId id="277" r:id="rId23"/>
    <p:sldId id="288" r:id="rId24"/>
  </p:sldIdLst>
  <p:sldSz cx="9144000" cy="6858000" type="screen4x3"/>
  <p:notesSz cx="6761163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3" autoAdjust="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2021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alpha val="83000"/>
                </a:schemeClr>
              </a:solidFill>
            </a:ln>
            <a:effectLst>
              <a:glow>
                <a:schemeClr val="accent1">
                  <a:alpha val="40000"/>
                </a:schemeClr>
              </a:glow>
              <a:softEdge rad="774700"/>
            </a:effectLst>
            <a:scene3d>
              <a:camera prst="orthographicFront"/>
              <a:lightRig rig="threePt" dir="t"/>
            </a:scene3d>
            <a:sp3d>
              <a:bevelT w="215900" h="139700" prst="divot"/>
              <a:bevelB w="57150"/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 профицит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645.5</c:v>
                </c:pt>
                <c:pt idx="1">
                  <c:v>643.5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6-436E-AE4B-D6EA3A8FCF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 w="139700" h="139700" prst="divot"/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 профицит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765.7</c:v>
                </c:pt>
                <c:pt idx="1">
                  <c:v>781.6</c:v>
                </c:pt>
                <c:pt idx="2">
                  <c:v>-15.899999999999977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16-436E-AE4B-D6EA3A8FCFD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h="139700" prst="divot"/>
              <a:bevelB w="152400" h="50800" prst="softRound"/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 профицит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687.7</c:v>
                </c:pt>
                <c:pt idx="1">
                  <c:v>691</c:v>
                </c:pt>
                <c:pt idx="2">
                  <c:v>-3.2999999999999545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16-436E-AE4B-D6EA3A8FC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-6"/>
        <c:axId val="219290336"/>
        <c:axId val="174972008"/>
      </c:barChart>
      <c:catAx>
        <c:axId val="21929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972008"/>
        <c:crosses val="autoZero"/>
        <c:auto val="1"/>
        <c:lblAlgn val="ctr"/>
        <c:lblOffset val="100"/>
        <c:noMultiLvlLbl val="0"/>
      </c:catAx>
      <c:valAx>
        <c:axId val="174972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290336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735743633808367"/>
          <c:y val="1.9549288124294521E-2"/>
          <c:w val="0.3001207071651989"/>
          <c:h val="0.451317932570676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494469757528507E-2"/>
          <c:w val="1"/>
          <c:h val="0.6158479921638664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23"/>
            <c:spPr>
              <a:gradFill rotWithShape="1">
                <a:gsLst>
                  <a:gs pos="0">
                    <a:schemeClr val="accent2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2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2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0-58C8-4CEB-AEAE-A226471B079C}"/>
              </c:ext>
            </c:extLst>
          </c:dPt>
          <c:dPt>
            <c:idx val="1"/>
            <c:bubble3D val="0"/>
            <c:explosion val="4"/>
            <c:spPr>
              <a:gradFill rotWithShape="1">
                <a:gsLst>
                  <a:gs pos="0">
                    <a:schemeClr val="accent4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4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4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  <c:extLst>
              <c:ext xmlns:c16="http://schemas.microsoft.com/office/drawing/2014/chart" uri="{C3380CC4-5D6E-409C-BE32-E72D297353CC}">
                <c16:uniqueId val="{00000001-58C8-4CEB-AEAE-A226471B079C}"/>
              </c:ext>
            </c:extLst>
          </c:dPt>
          <c:dLbls>
            <c:dLbl>
              <c:idx val="0"/>
              <c:layout>
                <c:manualLayout>
                  <c:x val="2.7016537358257972E-2"/>
                  <c:y val="-0.103304798948289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C8-4CEB-AEAE-A226471B079C}"/>
                </c:ext>
              </c:extLst>
            </c:dLbl>
            <c:dLbl>
              <c:idx val="1"/>
              <c:layout>
                <c:manualLayout>
                  <c:x val="-1.3976602557932122E-2"/>
                  <c:y val="2.27872039517926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C8-4CEB-AEAE-A226471B079C}"/>
                </c:ext>
              </c:extLst>
            </c:dLbl>
            <c:spPr>
              <a:noFill/>
              <a:ln w="2538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6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расходы на реализацию социально-значимых расходов районного бюджета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0.46100000000000002</c:v>
                </c:pt>
                <c:pt idx="1">
                  <c:v>0.53900000000000003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C8-4CEB-AEAE-A226471B07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7">
          <a:noFill/>
        </a:ln>
      </c:spPr>
    </c:plotArea>
    <c:legend>
      <c:legendPos val="b"/>
      <c:layout>
        <c:manualLayout>
          <c:xMode val="edge"/>
          <c:yMode val="edge"/>
          <c:x val="8.7711414122015233E-2"/>
          <c:y val="0.68734138836093761"/>
          <c:w val="0.8245769156904168"/>
          <c:h val="0.29066069327540955"/>
        </c:manualLayout>
      </c:layout>
      <c:overlay val="0"/>
      <c:spPr>
        <a:noFill/>
        <a:ln w="25387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6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90552953198927E-2"/>
          <c:y val="0.10172879447470878"/>
          <c:w val="0.88415329981156388"/>
          <c:h val="0.65956442944631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программных расходов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003750937734571E-3"/>
                  <c:y val="7.8378727249257679E-3"/>
                </c:manualLayout>
              </c:layout>
              <c:tx>
                <c:rich>
                  <a:bodyPr/>
                  <a:lstStyle/>
                  <a:p>
                    <a:fld id="{F1515DA4-335D-4421-A00B-CF28E688ADAC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7CE-45FB-A5D5-7B4991817B72}"/>
                </c:ext>
              </c:extLst>
            </c:dLbl>
            <c:dLbl>
              <c:idx val="1"/>
              <c:layout>
                <c:manualLayout>
                  <c:x val="1.5003750937734434E-3"/>
                  <c:y val="-1.9672453853104458E-2"/>
                </c:manualLayout>
              </c:layout>
              <c:tx>
                <c:rich>
                  <a:bodyPr/>
                  <a:lstStyle/>
                  <a:p>
                    <a:fld id="{20EEE77F-1A74-4C8B-A69E-FBECA27198C5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7CE-45FB-A5D5-7B4991817B72}"/>
                </c:ext>
              </c:extLst>
            </c:dLbl>
            <c:dLbl>
              <c:idx val="2"/>
              <c:layout>
                <c:manualLayout>
                  <c:x val="-1.5003750937735533E-3"/>
                  <c:y val="0"/>
                </c:manualLayout>
              </c:layout>
              <c:tx>
                <c:rich>
                  <a:bodyPr/>
                  <a:lstStyle/>
                  <a:p>
                    <a:fld id="{3BA0A33F-FB1A-41EA-ABA5-D58D52F44DD1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7CE-45FB-A5D5-7B4991817B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91.6</c:v>
                </c:pt>
                <c:pt idx="1">
                  <c:v>92.3</c:v>
                </c:pt>
                <c:pt idx="2">
                  <c:v>99.3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CE-45FB-A5D5-7B4991817B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непрограммных расходов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007501875468868E-3"/>
                  <c:y val="-2.774848328385181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15,4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CE-45FB-A5D5-7B4991817B72}"/>
                </c:ext>
              </c:extLst>
            </c:dLbl>
            <c:dLbl>
              <c:idx val="1"/>
              <c:layout>
                <c:manualLayout>
                  <c:x val="-1.2003000750187601E-2"/>
                  <c:y val="4.954175809990964E-3"/>
                </c:manualLayout>
              </c:layout>
              <c:tx>
                <c:rich>
                  <a:bodyPr/>
                  <a:lstStyle/>
                  <a:p>
                    <a:fld id="{0CF7751D-ACFC-4BE3-9C6D-0A7AE1480FDD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7CE-45FB-A5D5-7B4991817B72}"/>
                </c:ext>
              </c:extLst>
            </c:dLbl>
            <c:dLbl>
              <c:idx val="2"/>
              <c:layout>
                <c:manualLayout>
                  <c:x val="-1.5003750937734434E-3"/>
                  <c:y val="-1.6010713824706337E-2"/>
                </c:manualLayout>
              </c:layout>
              <c:tx>
                <c:rich>
                  <a:bodyPr/>
                  <a:lstStyle/>
                  <a:p>
                    <a:fld id="{3C69C9BD-864C-41C3-A503-94F3903E58C9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7CE-45FB-A5D5-7B4991817B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8.4</c:v>
                </c:pt>
                <c:pt idx="1">
                  <c:v>7.7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7CE-45FB-A5D5-7B4991817B7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муниципальных программ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256020698087634E-3"/>
                  <c:y val="-2.4070607977281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CE-45FB-A5D5-7B4991817B72}"/>
                </c:ext>
              </c:extLst>
            </c:dLbl>
            <c:dLbl>
              <c:idx val="1"/>
              <c:layout>
                <c:manualLayout>
                  <c:x val="-6.6593026209309332E-3"/>
                  <c:y val="1.7954692138892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CE-45FB-A5D5-7B4991817B72}"/>
                </c:ext>
              </c:extLst>
            </c:dLbl>
            <c:dLbl>
              <c:idx val="2"/>
              <c:layout>
                <c:manualLayout>
                  <c:x val="-5.1766484928319791E-3"/>
                  <c:y val="-7.0256228217373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CE-45FB-A5D5-7B4991817B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</c:v>
                </c:pt>
                <c:pt idx="1">
                  <c:v>19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7CE-45FB-A5D5-7B4991817B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2457256"/>
        <c:axId val="172450200"/>
      </c:barChart>
      <c:catAx>
        <c:axId val="172457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450200"/>
        <c:crosses val="autoZero"/>
        <c:auto val="1"/>
        <c:lblAlgn val="ctr"/>
        <c:lblOffset val="100"/>
        <c:noMultiLvlLbl val="0"/>
      </c:catAx>
      <c:valAx>
        <c:axId val="172450200"/>
        <c:scaling>
          <c:orientation val="minMax"/>
          <c:max val="1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457256"/>
        <c:crosses val="max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18077157084548"/>
          <c:y val="0.83994036999151522"/>
          <c:w val="0.74263770667076223"/>
          <c:h val="0.15603143262681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atMod val="110000"/>
                    <a:lumMod val="104000"/>
                  </a:schemeClr>
                </a:gs>
                <a:gs pos="69000">
                  <a:schemeClr val="accent2">
                    <a:shade val="88000"/>
                    <a:satMod val="130000"/>
                    <a:lumMod val="92000"/>
                  </a:schemeClr>
                </a:gs>
                <a:gs pos="100000">
                  <a:schemeClr val="accent2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140,8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5F-4DC7-9DAC-FC3FCAC8A13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23,8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5F-4DC7-9DAC-FC3FCAC8A13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3,2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5F-4DC7-9DAC-FC3FCAC8A135}"/>
                </c:ext>
              </c:extLst>
            </c:dLbl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8000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50</c:v>
                </c:pt>
                <c:pt idx="1">
                  <c:v>134.69999999999999</c:v>
                </c:pt>
                <c:pt idx="2">
                  <c:v>21</c:v>
                </c:pt>
                <c:pt idx="3">
                  <c:v>3.3</c:v>
                </c:pt>
                <c:pt idx="4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5F-4DC7-9DAC-FC3FCAC8A1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atMod val="110000"/>
                    <a:lumMod val="104000"/>
                  </a:schemeClr>
                </a:gs>
                <a:gs pos="69000">
                  <a:schemeClr val="accent4">
                    <a:shade val="88000"/>
                    <a:satMod val="130000"/>
                    <a:lumMod val="92000"/>
                  </a:schemeClr>
                </a:gs>
                <a:gs pos="100000">
                  <a:schemeClr val="accent4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dLbl>
              <c:idx val="1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140,8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5F-4DC7-9DAC-FC3FCAC8A13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23,8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5F-4DC7-9DAC-FC3FCAC8A13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3,2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5F-4DC7-9DAC-FC3FCAC8A135}"/>
                </c:ext>
              </c:extLst>
            </c:dLbl>
            <c:spPr>
              <a:solidFill>
                <a:schemeClr val="accent4">
                  <a:lumMod val="75000"/>
                  <a:alpha val="7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49.9</c:v>
                </c:pt>
                <c:pt idx="1">
                  <c:v>133.69999999999999</c:v>
                </c:pt>
                <c:pt idx="2">
                  <c:v>21</c:v>
                </c:pt>
                <c:pt idx="3">
                  <c:v>3.3</c:v>
                </c:pt>
                <c:pt idx="4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5F-4DC7-9DAC-FC3FCAC8A1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2449808"/>
        <c:axId val="172456864"/>
      </c:barChart>
      <c:catAx>
        <c:axId val="172449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456864"/>
        <c:crosses val="autoZero"/>
        <c:auto val="1"/>
        <c:lblAlgn val="ctr"/>
        <c:lblOffset val="100"/>
        <c:noMultiLvlLbl val="0"/>
      </c:catAx>
      <c:valAx>
        <c:axId val="172456864"/>
        <c:scaling>
          <c:orientation val="minMax"/>
          <c:max val="160"/>
          <c:min val="0"/>
        </c:scaling>
        <c:delete val="0"/>
        <c:axPos val="l"/>
        <c:majorGridlines>
          <c:spPr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\ ##0.0" sourceLinked="1"/>
        <c:majorTickMark val="out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449808"/>
        <c:crosses val="autoZero"/>
        <c:crossBetween val="between"/>
        <c:minorUnit val="5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atMod val="110000"/>
                    <a:lumMod val="104000"/>
                  </a:schemeClr>
                </a:gs>
                <a:gs pos="69000">
                  <a:schemeClr val="accent2">
                    <a:shade val="88000"/>
                    <a:satMod val="130000"/>
                    <a:lumMod val="92000"/>
                  </a:schemeClr>
                </a:gs>
                <a:gs pos="100000">
                  <a:schemeClr val="accent2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18000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детства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1.3</c:v>
                </c:pt>
                <c:pt idx="1">
                  <c:v>13.3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6-4271-A3DC-CE34783EE7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atMod val="110000"/>
                    <a:lumMod val="104000"/>
                  </a:schemeClr>
                </a:gs>
                <a:gs pos="69000">
                  <a:schemeClr val="accent4">
                    <a:shade val="88000"/>
                    <a:satMod val="130000"/>
                    <a:lumMod val="92000"/>
                  </a:schemeClr>
                </a:gs>
                <a:gs pos="100000">
                  <a:schemeClr val="accent4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solidFill>
                <a:schemeClr val="accent4">
                  <a:lumMod val="75000"/>
                  <a:alpha val="7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детства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1.3</c:v>
                </c:pt>
                <c:pt idx="1">
                  <c:v>13.1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6-4271-A3DC-CE34783EE7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72453728"/>
        <c:axId val="172452944"/>
        <c:axId val="0"/>
      </c:bar3DChart>
      <c:catAx>
        <c:axId val="172453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452944"/>
        <c:crosses val="autoZero"/>
        <c:auto val="1"/>
        <c:lblAlgn val="ctr"/>
        <c:lblOffset val="100"/>
        <c:noMultiLvlLbl val="0"/>
      </c:catAx>
      <c:valAx>
        <c:axId val="17245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4537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4923" cap="rnd">
              <a:solidFill>
                <a:schemeClr val="accent6"/>
              </a:solidFill>
              <a:round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6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6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6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0800" dist="50800" dir="5400000" sx="96000" sy="96000" rotWithShape="0">
                  <a:srgbClr val="000000">
                    <a:alpha val="4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dLbls>
            <c:spPr>
              <a:solidFill>
                <a:schemeClr val="accent6">
                  <a:tint val="65000"/>
                </a:schemeClr>
              </a:solidFill>
              <a:ln w="9525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01.01.2014</c:v>
                </c:pt>
                <c:pt idx="1">
                  <c:v>01.01.2015</c:v>
                </c:pt>
                <c:pt idx="2">
                  <c:v>01.01.2016</c:v>
                </c:pt>
                <c:pt idx="3">
                  <c:v>01.01.2017</c:v>
                </c:pt>
                <c:pt idx="4">
                  <c:v>01.01.2018</c:v>
                </c:pt>
                <c:pt idx="5">
                  <c:v>01.01.2019</c:v>
                </c:pt>
                <c:pt idx="6">
                  <c:v>01.01.2020</c:v>
                </c:pt>
                <c:pt idx="7">
                  <c:v>01.01.2021</c:v>
                </c:pt>
                <c:pt idx="8">
                  <c:v>01.01.2022</c:v>
                </c:pt>
                <c:pt idx="9">
                  <c:v>01.01.2023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10067</c:v>
                </c:pt>
                <c:pt idx="1">
                  <c:v>692.8</c:v>
                </c:pt>
                <c:pt idx="2">
                  <c:v>28.1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B1-43D7-B7D0-1A9CC4FB48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39654296"/>
        <c:axId val="439657824"/>
      </c:lineChart>
      <c:catAx>
        <c:axId val="439654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69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9657824"/>
        <c:crosses val="autoZero"/>
        <c:auto val="1"/>
        <c:lblAlgn val="ctr"/>
        <c:lblOffset val="100"/>
        <c:noMultiLvlLbl val="0"/>
      </c:catAx>
      <c:valAx>
        <c:axId val="439657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9654296"/>
        <c:crosses val="autoZero"/>
        <c:crossBetween val="between"/>
        <c:majorUnit val="2000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786484342621574E-2"/>
          <c:y val="7.8832383063308975E-2"/>
          <c:w val="0.96733552460445182"/>
          <c:h val="0.59951716955933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2022 (первоначальный)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atMod val="110000"/>
                    <a:lumMod val="104000"/>
                  </a:schemeClr>
                </a:gs>
                <a:gs pos="69000">
                  <a:schemeClr val="accent2">
                    <a:shade val="88000"/>
                    <a:satMod val="130000"/>
                    <a:lumMod val="92000"/>
                  </a:schemeClr>
                </a:gs>
                <a:gs pos="100000">
                  <a:schemeClr val="accent2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 w="253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всего</c:v>
                </c:pt>
                <c:pt idx="1">
                  <c:v>налоговые и неналоговые</c:v>
                </c:pt>
                <c:pt idx="2">
                  <c:v>Безвозмездные перечисления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615</c:v>
                </c:pt>
                <c:pt idx="1">
                  <c:v>177.6</c:v>
                </c:pt>
                <c:pt idx="2">
                  <c:v>437.4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A-4C11-9DED-EC104A578DC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2022 год (уточненный)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atMod val="110000"/>
                    <a:lumMod val="104000"/>
                  </a:schemeClr>
                </a:gs>
                <a:gs pos="69000">
                  <a:schemeClr val="accent4">
                    <a:shade val="88000"/>
                    <a:satMod val="130000"/>
                    <a:lumMod val="92000"/>
                  </a:schemeClr>
                </a:gs>
                <a:gs pos="100000">
                  <a:schemeClr val="accent4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 w="253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всего</c:v>
                </c:pt>
                <c:pt idx="1">
                  <c:v>налоговые и неналоговые</c:v>
                </c:pt>
                <c:pt idx="2">
                  <c:v>Безвозмездные перечисления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765.7</c:v>
                </c:pt>
                <c:pt idx="1">
                  <c:v>177.6</c:v>
                </c:pt>
                <c:pt idx="2">
                  <c:v>588.1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DA-4C11-9DED-EC104A578DC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2022 год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satMod val="110000"/>
                    <a:lumMod val="104000"/>
                  </a:schemeClr>
                </a:gs>
                <a:gs pos="69000">
                  <a:schemeClr val="accent6">
                    <a:shade val="88000"/>
                    <a:satMod val="130000"/>
                    <a:lumMod val="92000"/>
                  </a:schemeClr>
                </a:gs>
                <a:gs pos="100000">
                  <a:schemeClr val="accent6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 w="253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всего</c:v>
                </c:pt>
                <c:pt idx="1">
                  <c:v>налоговые и неналоговые</c:v>
                </c:pt>
                <c:pt idx="2">
                  <c:v>Безвозмездные перечисления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687.7</c:v>
                </c:pt>
                <c:pt idx="1">
                  <c:v>187.8</c:v>
                </c:pt>
                <c:pt idx="2">
                  <c:v>499.9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DA-4C11-9DED-EC104A578D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28156400"/>
        <c:axId val="428156792"/>
      </c:barChart>
      <c:catAx>
        <c:axId val="428156400"/>
        <c:scaling>
          <c:orientation val="minMax"/>
        </c:scaling>
        <c:delete val="0"/>
        <c:axPos val="b"/>
        <c:majorGridlines>
          <c:spPr>
            <a:ln w="951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68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156792"/>
        <c:crosses val="autoZero"/>
        <c:auto val="1"/>
        <c:lblAlgn val="ctr"/>
        <c:lblOffset val="100"/>
        <c:noMultiLvlLbl val="0"/>
      </c:catAx>
      <c:valAx>
        <c:axId val="4281567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28156400"/>
        <c:crosses val="autoZero"/>
        <c:crossBetween val="between"/>
      </c:valAx>
      <c:spPr>
        <a:noFill/>
        <a:ln w="25360">
          <a:noFill/>
        </a:ln>
      </c:spPr>
    </c:plotArea>
    <c:legend>
      <c:legendPos val="b"/>
      <c:overlay val="0"/>
      <c:spPr>
        <a:noFill/>
        <a:ln w="2536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98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198" b="1" dirty="0">
                <a:solidFill>
                  <a:schemeClr val="tx1"/>
                </a:solidFill>
              </a:rPr>
              <a:t>Доля</a:t>
            </a:r>
            <a:r>
              <a:rPr lang="ru-RU" sz="1198" b="1" baseline="0" dirty="0">
                <a:solidFill>
                  <a:schemeClr val="tx1"/>
                </a:solidFill>
              </a:rPr>
              <a:t> поступлений НДФЛ, %</a:t>
            </a:r>
            <a:endParaRPr lang="ru-RU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449753337570542"/>
          <c:y val="5.8284234670248056E-2"/>
        </c:manualLayout>
      </c:layout>
      <c:overlay val="0"/>
      <c:spPr>
        <a:noFill/>
        <a:ln w="25363"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22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35-4E2C-91C1-2BE1428A73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22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35-4E2C-91C1-2BE1428A7313}"/>
              </c:ext>
            </c:extLst>
          </c:dPt>
          <c:dLbls>
            <c:dLbl>
              <c:idx val="0"/>
              <c:layout>
                <c:manualLayout>
                  <c:x val="7.9025760977279175E-2"/>
                  <c:y val="-0.2563322015581230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5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F288A69-AA02-4652-9B33-2B489F14281F}" type="CATEGORYNAME">
                      <a:rPr lang="ru-RU" smtClean="0"/>
                      <a:pPr>
                        <a:defRPr sz="1195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 </a:t>
                    </a:r>
                    <a:fld id="{D5D4662A-D112-4CF0-9CB4-DF7987EEDEFF}" type="VALUE">
                      <a:rPr lang="ru-RU" baseline="0" dirty="0"/>
                      <a:pPr>
                        <a:defRPr sz="1195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99698502349032"/>
                      <c:h val="0.185497292196120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735-4E2C-91C1-2BE1428A7313}"/>
                </c:ext>
              </c:extLst>
            </c:dLbl>
            <c:dLbl>
              <c:idx val="1"/>
              <c:layout>
                <c:manualLayout>
                  <c:x val="1.1489445573623566E-2"/>
                  <c:y val="0.1475772837656186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99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3FD2D23-4624-4BD9-8B62-1E63972E1581}" type="CATEGORYNAME">
                      <a:rPr lang="ru-RU" smtClean="0"/>
                      <a:pPr>
                        <a:defRPr sz="999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 </a:t>
                    </a:r>
                    <a:fld id="{5EE032D6-F82D-4F19-8CFE-72FE8B7A9851}" type="VALUE">
                      <a:rPr lang="ru-RU" baseline="0"/>
                      <a:pPr>
                        <a:defRPr sz="999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532194067963072"/>
                      <c:h val="0.289369667114377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735-4E2C-91C1-2BE1428A731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НДФЛ</c:v>
                </c:pt>
                <c:pt idx="1">
                  <c:v>Остальные налоги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75.3</c:v>
                </c:pt>
                <c:pt idx="1">
                  <c:v>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35-4E2C-91C1-2BE1428A7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6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</a:rPr>
              <a:t>Анализ поступления</a:t>
            </a:r>
            <a:r>
              <a:rPr lang="ru-RU" sz="1200" b="1" baseline="0" dirty="0">
                <a:solidFill>
                  <a:schemeClr val="tx1"/>
                </a:solidFill>
              </a:rPr>
              <a:t> налога на доходы физических лиц, млн. руб.</a:t>
            </a:r>
            <a:endParaRPr lang="ru-RU" sz="1200" b="1" dirty="0">
              <a:solidFill>
                <a:schemeClr val="tx1"/>
              </a:solidFill>
            </a:endParaRPr>
          </a:p>
        </c:rich>
      </c:tx>
      <c:overlay val="0"/>
      <c:spPr>
        <a:noFill/>
        <a:ln w="2539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33831200246621E-2"/>
          <c:y val="0.2936656685942417"/>
          <c:w val="0.88568683136126469"/>
          <c:h val="0.334536162982941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2021 год</c:v>
                </c:pt>
              </c:strCache>
            </c:strRef>
          </c:tx>
          <c:spPr>
            <a:solidFill>
              <a:srgbClr val="5B9BD5"/>
            </a:solidFill>
            <a:ln w="25393">
              <a:noFill/>
            </a:ln>
          </c:spPr>
          <c:invertIfNegative val="0"/>
          <c:dLbls>
            <c:dLbl>
              <c:idx val="0"/>
              <c:layout>
                <c:manualLayout>
                  <c:x val="6.2925345249910843E-3"/>
                  <c:y val="0.134360738421217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56-4C67-BD09-89A5221D0CF3}"/>
                </c:ext>
              </c:extLst>
            </c:dLbl>
            <c:spPr>
              <a:noFill/>
              <a:ln w="2539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56-4C67-BD09-89A5221D0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первон. 2022 год</c:v>
                </c:pt>
              </c:strCache>
            </c:strRef>
          </c:tx>
          <c:spPr>
            <a:solidFill>
              <a:srgbClr val="ED7D31"/>
            </a:solidFill>
            <a:ln w="25393">
              <a:noFill/>
            </a:ln>
          </c:spPr>
          <c:invertIfNegative val="0"/>
          <c:dLbls>
            <c:dLbl>
              <c:idx val="0"/>
              <c:layout>
                <c:manualLayout>
                  <c:x val="4.1949396325459314E-3"/>
                  <c:y val="0.179097809570604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56-4C67-BD09-89A5221D0CF3}"/>
                </c:ext>
              </c:extLst>
            </c:dLbl>
            <c:spPr>
              <a:noFill/>
              <a:ln w="2539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137.30000000000001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56-4C67-BD09-89A5221D0CF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 уточн. 2022 год</c:v>
                </c:pt>
              </c:strCache>
            </c:strRef>
          </c:tx>
          <c:spPr>
            <a:solidFill>
              <a:srgbClr val="A5A5A5"/>
            </a:solidFill>
            <a:ln w="25393">
              <a:noFill/>
            </a:ln>
          </c:spPr>
          <c:invertIfNegative val="0"/>
          <c:dLbls>
            <c:dLbl>
              <c:idx val="0"/>
              <c:layout>
                <c:manualLayout>
                  <c:x val="-2.0975056033954603E-3"/>
                  <c:y val="0.15416672945517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56-4C67-BD09-89A5221D0CF3}"/>
                </c:ext>
              </c:extLst>
            </c:dLbl>
            <c:spPr>
              <a:noFill/>
              <a:ln w="2539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56-4C67-BD09-89A5221D0CF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2022</c:v>
                </c:pt>
              </c:strCache>
            </c:strRef>
          </c:tx>
          <c:spPr>
            <a:solidFill>
              <a:srgbClr val="FFC000"/>
            </a:solidFill>
            <a:ln w="25393">
              <a:noFill/>
            </a:ln>
          </c:spPr>
          <c:invertIfNegative val="0"/>
          <c:dLbls>
            <c:dLbl>
              <c:idx val="0"/>
              <c:layout>
                <c:manualLayout>
                  <c:x val="4.1950112067907636E-3"/>
                  <c:y val="0.15416672945517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56-4C67-BD09-89A5221D0CF3}"/>
                </c:ext>
              </c:extLst>
            </c:dLbl>
            <c:spPr>
              <a:noFill/>
              <a:ln w="2539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056-4C67-BD09-89A5221D0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8157576"/>
        <c:axId val="428154832"/>
      </c:barChart>
      <c:catAx>
        <c:axId val="42815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154832"/>
        <c:crosses val="autoZero"/>
        <c:auto val="1"/>
        <c:lblAlgn val="ctr"/>
        <c:lblOffset val="100"/>
        <c:noMultiLvlLbl val="0"/>
      </c:catAx>
      <c:valAx>
        <c:axId val="428154832"/>
        <c:scaling>
          <c:orientation val="minMax"/>
        </c:scaling>
        <c:delete val="0"/>
        <c:axPos val="l"/>
        <c:majorGridlines>
          <c:spPr>
            <a:ln w="952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157576"/>
        <c:crosses val="autoZero"/>
        <c:crossBetween val="between"/>
      </c:valAx>
      <c:spPr>
        <a:noFill/>
        <a:ln w="25393">
          <a:noFill/>
        </a:ln>
      </c:spPr>
    </c:plotArea>
    <c:legend>
      <c:legendPos val="b"/>
      <c:layout>
        <c:manualLayout>
          <c:xMode val="edge"/>
          <c:yMode val="edge"/>
          <c:x val="1.7816910266408394E-2"/>
          <c:y val="0.77813397806601969"/>
          <c:w val="0.9308059336033474"/>
          <c:h val="0.20591803617908755"/>
        </c:manualLayout>
      </c:layout>
      <c:overlay val="0"/>
      <c:spPr>
        <a:noFill/>
        <a:ln w="25393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Century" panose="020406040505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1" dirty="0">
                <a:solidFill>
                  <a:schemeClr val="tx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Структура НДФЛ по отраслям,</a:t>
            </a:r>
            <a:r>
              <a:rPr lang="ru-RU" sz="1200" b="1" baseline="0" dirty="0">
                <a:solidFill>
                  <a:schemeClr val="tx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%</a:t>
            </a:r>
            <a:endParaRPr lang="ru-RU" sz="1200" b="1" dirty="0">
              <a:solidFill>
                <a:schemeClr val="tx1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Century" panose="020406040505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4802161933845042"/>
          <c:y val="0.14174341677294933"/>
          <c:w val="0.5204573238284298"/>
          <c:h val="0.744882289827132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99890">
                  <a:srgbClr val="F7F7F8"/>
                </a:gs>
                <a:gs pos="99781">
                  <a:srgbClr val="F3F4F6"/>
                </a:gs>
                <a:gs pos="99562">
                  <a:srgbClr val="EBEDF1"/>
                </a:gs>
                <a:gs pos="99125">
                  <a:srgbClr val="DBDFE7"/>
                </a:gs>
                <a:gs pos="98250">
                  <a:srgbClr val="BCC4D4"/>
                </a:gs>
                <a:gs pos="96500">
                  <a:srgbClr val="7D8DAD"/>
                </a:gs>
                <a:gs pos="93000">
                  <a:srgbClr val="002060"/>
                </a:gs>
                <a:gs pos="100000">
                  <a:schemeClr val="bg1">
                    <a:shade val="80000"/>
                    <a:lumMod val="10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cap="rnd">
              <a:solidFill>
                <a:schemeClr val="accent1">
                  <a:shade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247650" h="69850" prst="relaxedInset"/>
              <a:bevelB w="82550" h="107950"/>
            </a:sp3d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fld id="{CCC754F8-C20F-4984-BED1-2F1DA70DAF95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BD1-4CAB-9DBE-08AF72998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Лесное хозяйство</c:v>
                </c:pt>
                <c:pt idx="1">
                  <c:v>Транспорт</c:v>
                </c:pt>
                <c:pt idx="2">
                  <c:v>Гос.управление</c:v>
                </c:pt>
                <c:pt idx="3">
                  <c:v>Здравоохранение</c:v>
                </c:pt>
                <c:pt idx="4">
                  <c:v>Образование</c:v>
                </c:pt>
                <c:pt idx="5">
                  <c:v>Торговля</c:v>
                </c:pt>
                <c:pt idx="6">
                  <c:v>Обеспечение э/э</c:v>
                </c:pt>
                <c:pt idx="7">
                  <c:v>Обраб. производства</c:v>
                </c:pt>
                <c:pt idx="8">
                  <c:v>Культура и спорт</c:v>
                </c:pt>
                <c:pt idx="9">
                  <c:v>Деят. в области информ. и связи</c:v>
                </c:pt>
                <c:pt idx="10">
                  <c:v>Профес. деятельность</c:v>
                </c:pt>
                <c:pt idx="11">
                  <c:v>Финансовая деят.</c:v>
                </c:pt>
                <c:pt idx="12">
                  <c:v>Прочие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24.7</c:v>
                </c:pt>
                <c:pt idx="1">
                  <c:v>16.8</c:v>
                </c:pt>
                <c:pt idx="2">
                  <c:v>13.4</c:v>
                </c:pt>
                <c:pt idx="3">
                  <c:v>9.1</c:v>
                </c:pt>
                <c:pt idx="4">
                  <c:v>8</c:v>
                </c:pt>
                <c:pt idx="5">
                  <c:v>7.7</c:v>
                </c:pt>
                <c:pt idx="6">
                  <c:v>6.6</c:v>
                </c:pt>
                <c:pt idx="7">
                  <c:v>3.5</c:v>
                </c:pt>
                <c:pt idx="8">
                  <c:v>2.2999999999999998</c:v>
                </c:pt>
                <c:pt idx="9">
                  <c:v>2</c:v>
                </c:pt>
                <c:pt idx="10">
                  <c:v>1.4</c:v>
                </c:pt>
                <c:pt idx="11">
                  <c:v>1.2</c:v>
                </c:pt>
                <c:pt idx="1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6-408F-BA51-2B436D45E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84"/>
        <c:axId val="428155224"/>
        <c:axId val="428155616"/>
      </c:barChart>
      <c:catAx>
        <c:axId val="428155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8155616"/>
        <c:crosses val="autoZero"/>
        <c:auto val="1"/>
        <c:lblAlgn val="ctr"/>
        <c:lblOffset val="100"/>
        <c:noMultiLvlLbl val="0"/>
      </c:catAx>
      <c:valAx>
        <c:axId val="428155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81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746111340761925E-3"/>
          <c:y val="6.9710498280159086E-2"/>
          <c:w val="0.57345765135516835"/>
          <c:h val="0.84109211348049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E9-412D-B9DA-706FDECFB254}"/>
              </c:ext>
            </c:extLst>
          </c:dPt>
          <c:dPt>
            <c:idx val="1"/>
            <c:bubble3D val="0"/>
            <c:spPr>
              <a:solidFill>
                <a:srgbClr val="FF5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E9-412D-B9DA-706FDECFB2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E9-412D-B9DA-706FDECFB2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E9-412D-B9DA-706FDECFB2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EE9-412D-B9DA-706FDECFB2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EE9-412D-B9DA-706FDECFB2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EE9-412D-B9DA-706FDECFB2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EE9-412D-B9DA-706FDECFB2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26A-4F2A-B613-0F445E245B8F}"/>
              </c:ext>
            </c:extLst>
          </c:dPt>
          <c:dLbls>
            <c:dLbl>
              <c:idx val="4"/>
              <c:layout>
                <c:manualLayout>
                  <c:x val="-0.15959986930404405"/>
                  <c:y val="-4.9110690469239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E9-412D-B9DA-706FDECFB254}"/>
                </c:ext>
              </c:extLst>
            </c:dLbl>
            <c:dLbl>
              <c:idx val="5"/>
              <c:layout>
                <c:manualLayout>
                  <c:x val="-9.1685031302323194E-2"/>
                  <c:y val="-0.132598864266945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E9-412D-B9DA-706FDECFB254}"/>
                </c:ext>
              </c:extLst>
            </c:dLbl>
            <c:dLbl>
              <c:idx val="6"/>
              <c:layout>
                <c:manualLayout>
                  <c:x val="-3.3957419000860433E-3"/>
                  <c:y val="-0.17352077712724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EE9-412D-B9DA-706FDECFB254}"/>
                </c:ext>
              </c:extLst>
            </c:dLbl>
            <c:dLbl>
              <c:idx val="7"/>
              <c:layout>
                <c:manualLayout>
                  <c:x val="6.4519096101634824E-2"/>
                  <c:y val="-0.13704186210525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EE9-412D-B9DA-706FDECFB254}"/>
                </c:ext>
              </c:extLst>
            </c:dLbl>
            <c:dLbl>
              <c:idx val="8"/>
              <c:layout>
                <c:manualLayout>
                  <c:x val="1.3582967600344205E-2"/>
                  <c:y val="0.204370920977510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26A-4F2A-B613-0F445E245B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Лесное хозяйство</c:v>
                </c:pt>
                <c:pt idx="1">
                  <c:v>Торговля</c:v>
                </c:pt>
                <c:pt idx="2">
                  <c:v>Обрабатыв.произв.</c:v>
                </c:pt>
                <c:pt idx="3">
                  <c:v>Водоснабжение</c:v>
                </c:pt>
                <c:pt idx="4">
                  <c:v>Деят.по операц. с недвиж.имущ.</c:v>
                </c:pt>
                <c:pt idx="5">
                  <c:v>Гостиницы</c:v>
                </c:pt>
                <c:pt idx="6">
                  <c:v>Строительство</c:v>
                </c:pt>
                <c:pt idx="7">
                  <c:v>Транспорт</c:v>
                </c:pt>
                <c:pt idx="8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11.8</c:v>
                </c:pt>
                <c:pt idx="1">
                  <c:v>41</c:v>
                </c:pt>
                <c:pt idx="2">
                  <c:v>28.8</c:v>
                </c:pt>
                <c:pt idx="3">
                  <c:v>9.6999999999999993</c:v>
                </c:pt>
                <c:pt idx="4">
                  <c:v>2.5</c:v>
                </c:pt>
                <c:pt idx="5">
                  <c:v>2.5</c:v>
                </c:pt>
                <c:pt idx="6">
                  <c:v>0.9</c:v>
                </c:pt>
                <c:pt idx="7">
                  <c:v>0.4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EE9-412D-B9DA-706FDECFB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832220938198029"/>
          <c:y val="3.0765720738052477E-2"/>
          <c:w val="0.44667428524980629"/>
          <c:h val="0.9692342792619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chemeClr val="tx1"/>
                </a:solidFill>
              </a:rPr>
              <a:t>Динамика поступления налога, млн. руб.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 на дизтопливо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9965735243527047E-3"/>
                  <c:y val="8.319950286191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A5-4D83-B56D-5F5983EE4A2B}"/>
                </c:ext>
              </c:extLst>
            </c:dLbl>
            <c:dLbl>
              <c:idx val="1"/>
              <c:layout>
                <c:manualLayout>
                  <c:x val="1.4982867621763523E-3"/>
                  <c:y val="0.10102796776089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A5-4D83-B56D-5F5983EE4A2B}"/>
                </c:ext>
              </c:extLst>
            </c:dLbl>
            <c:dLbl>
              <c:idx val="2"/>
              <c:layout>
                <c:manualLayout>
                  <c:x val="0"/>
                  <c:y val="0.11885643265987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A5-4D83-B56D-5F5983EE4A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5.6</c:v>
                </c:pt>
                <c:pt idx="1">
                  <c:v>5.6</c:v>
                </c:pt>
                <c:pt idx="2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A5-4D83-B56D-5F5983EE4A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моторные масла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4982867621763523E-3"/>
                  <c:y val="-6.53710379629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A5-4D83-B56D-5F5983EE4A2B}"/>
                </c:ext>
              </c:extLst>
            </c:dLbl>
            <c:dLbl>
              <c:idx val="1"/>
              <c:layout>
                <c:manualLayout>
                  <c:x val="-4.4948602865290573E-3"/>
                  <c:y val="-5.9428216329938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A5-4D83-B56D-5F5983EE4A2B}"/>
                </c:ext>
              </c:extLst>
            </c:dLbl>
            <c:dLbl>
              <c:idx val="2"/>
              <c:layout>
                <c:manualLayout>
                  <c:x val="-2.9965735243527047E-3"/>
                  <c:y val="-9.5085146127900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A5-4D83-B56D-5F5983EE4A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3.9E-2</c:v>
                </c:pt>
                <c:pt idx="1">
                  <c:v>0.04</c:v>
                </c:pt>
                <c:pt idx="2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7A5-4D83-B56D-5F5983EE4A2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автомобильный бензин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3484580859587172E-2"/>
                  <c:y val="-0.142627719191851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A5-4D83-B56D-5F5983EE4A2B}"/>
                </c:ext>
              </c:extLst>
            </c:dLbl>
            <c:dLbl>
              <c:idx val="1"/>
              <c:layout>
                <c:manualLayout>
                  <c:x val="2.9965735243527047E-3"/>
                  <c:y val="-6.537103796293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A5-4D83-B56D-5F5983EE4A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7.5</c:v>
                </c:pt>
                <c:pt idx="1">
                  <c:v>7.3</c:v>
                </c:pt>
                <c:pt idx="2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7A5-4D83-B56D-5F5983EE4A2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прямогонный бензин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0907485157523024E-2"/>
                  <c:y val="-1.782846489898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7A5-4D83-B56D-5F5983EE4A2B}"/>
                </c:ext>
              </c:extLst>
            </c:dLbl>
            <c:dLbl>
              <c:idx val="1"/>
              <c:layout>
                <c:manualLayout>
                  <c:x val="5.0941749913995978E-2"/>
                  <c:y val="7.131385959592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7A5-4D83-B56D-5F5983EE4A2B}"/>
                </c:ext>
              </c:extLst>
            </c:dLbl>
            <c:dLbl>
              <c:idx val="2"/>
              <c:layout>
                <c:manualLayout>
                  <c:x val="5.6934896962701501E-2"/>
                  <c:y val="-5.4284013101681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7A5-4D83-B56D-5F5983EE4A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-0.96</c:v>
                </c:pt>
                <c:pt idx="1">
                  <c:v>-0.98</c:v>
                </c:pt>
                <c:pt idx="2">
                  <c:v>-0.84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7A5-4D83-B56D-5F5983EE4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657128"/>
        <c:axId val="323661440"/>
      </c:lineChart>
      <c:catAx>
        <c:axId val="32365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3661440"/>
        <c:crosses val="autoZero"/>
        <c:auto val="1"/>
        <c:lblAlgn val="ctr"/>
        <c:lblOffset val="100"/>
        <c:noMultiLvlLbl val="0"/>
      </c:catAx>
      <c:valAx>
        <c:axId val="32366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3657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atMod val="110000"/>
                    <a:lumMod val="104000"/>
                  </a:schemeClr>
                </a:gs>
                <a:gs pos="69000">
                  <a:schemeClr val="accent2">
                    <a:shade val="88000"/>
                    <a:satMod val="130000"/>
                    <a:lumMod val="92000"/>
                  </a:schemeClr>
                </a:gs>
                <a:gs pos="100000">
                  <a:schemeClr val="accent2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 w="2536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120.3</c:v>
                </c:pt>
                <c:pt idx="1">
                  <c:v>205.8</c:v>
                </c:pt>
                <c:pt idx="2">
                  <c:v>127.7</c:v>
                </c:pt>
                <c:pt idx="3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C2-47EE-B699-2F1E3E9E07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atMod val="110000"/>
                    <a:lumMod val="104000"/>
                  </a:schemeClr>
                </a:gs>
                <a:gs pos="69000">
                  <a:schemeClr val="accent4">
                    <a:shade val="88000"/>
                    <a:satMod val="130000"/>
                    <a:lumMod val="92000"/>
                  </a:schemeClr>
                </a:gs>
                <a:gs pos="100000">
                  <a:schemeClr val="accent4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 w="2536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128.5</c:v>
                </c:pt>
                <c:pt idx="1">
                  <c:v>217.5</c:v>
                </c:pt>
                <c:pt idx="2">
                  <c:v>134.9</c:v>
                </c:pt>
                <c:pt idx="3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C2-47EE-B699-2F1E3E9E07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2454120"/>
        <c:axId val="172451376"/>
      </c:barChart>
      <c:catAx>
        <c:axId val="172454120"/>
        <c:scaling>
          <c:orientation val="minMax"/>
        </c:scaling>
        <c:delete val="0"/>
        <c:axPos val="b"/>
        <c:majorGridlines>
          <c:spPr>
            <a:ln w="951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68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451376"/>
        <c:crosses val="autoZero"/>
        <c:auto val="1"/>
        <c:lblAlgn val="ctr"/>
        <c:lblOffset val="100"/>
        <c:noMultiLvlLbl val="0"/>
      </c:catAx>
      <c:valAx>
        <c:axId val="172451376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172454120"/>
        <c:crosses val="autoZero"/>
        <c:crossBetween val="between"/>
      </c:valAx>
      <c:spPr>
        <a:noFill/>
        <a:ln w="25360">
          <a:noFill/>
        </a:ln>
      </c:spPr>
    </c:plotArea>
    <c:legend>
      <c:legendPos val="b"/>
      <c:overlay val="0"/>
      <c:spPr>
        <a:noFill/>
        <a:ln w="2536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atMod val="110000"/>
                    <a:lumMod val="104000"/>
                  </a:schemeClr>
                </a:gs>
                <a:gs pos="69000">
                  <a:schemeClr val="accent2">
                    <a:shade val="88000"/>
                    <a:satMod val="130000"/>
                    <a:lumMod val="92000"/>
                  </a:schemeClr>
                </a:gs>
                <a:gs pos="100000">
                  <a:schemeClr val="accent2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dLbls>
            <c:spPr>
              <a:noFill/>
              <a:ln w="25405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Межбюджетные трансферты</c:v>
                </c:pt>
                <c:pt idx="2">
                  <c:v>Социальная политика</c:v>
                </c:pt>
                <c:pt idx="3">
                  <c:v>Культура и кинематография</c:v>
                </c:pt>
                <c:pt idx="4">
                  <c:v>Национальная экономика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229.6</c:v>
                </c:pt>
                <c:pt idx="1">
                  <c:v>59.3</c:v>
                </c:pt>
                <c:pt idx="2">
                  <c:v>15.9</c:v>
                </c:pt>
                <c:pt idx="3">
                  <c:v>65.900000000000006</c:v>
                </c:pt>
                <c:pt idx="4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F-47D6-BFD3-416FFCB0D3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72452552"/>
        <c:axId val="172454904"/>
      </c:barChart>
      <c:catAx>
        <c:axId val="172452552"/>
        <c:scaling>
          <c:orientation val="minMax"/>
        </c:scaling>
        <c:delete val="0"/>
        <c:axPos val="l"/>
        <c:majorGridlines>
          <c:spPr>
            <a:ln w="952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454904"/>
        <c:crosses val="autoZero"/>
        <c:auto val="1"/>
        <c:lblAlgn val="ctr"/>
        <c:lblOffset val="100"/>
        <c:noMultiLvlLbl val="0"/>
      </c:catAx>
      <c:valAx>
        <c:axId val="172454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2452552"/>
        <c:crosses val="autoZero"/>
        <c:crossBetween val="between"/>
      </c:valAx>
      <c:spPr>
        <a:noFill/>
        <a:ln w="254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CF43C7-3FA6-4C71-84E7-95FCE0FA14B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8EA655-B6B2-4C8A-A7D7-5147A8E92B40}">
      <dgm:prSet custT="1"/>
      <dgm:spPr/>
      <dgm:t>
        <a:bodyPr/>
        <a:lstStyle/>
        <a:p>
          <a:pPr rtl="0"/>
          <a:r>
            <a:rPr lang="ru-RU" sz="1200" b="1" dirty="0"/>
            <a:t>НДФЛ</a:t>
          </a:r>
        </a:p>
      </dgm:t>
    </dgm:pt>
    <dgm:pt modelId="{7FB6F737-9799-43B4-80DE-671F85C47804}" type="parTrans" cxnId="{485F611B-981A-4433-8708-02191A3BCDE5}">
      <dgm:prSet/>
      <dgm:spPr/>
      <dgm:t>
        <a:bodyPr/>
        <a:lstStyle/>
        <a:p>
          <a:endParaRPr lang="ru-RU"/>
        </a:p>
      </dgm:t>
    </dgm:pt>
    <dgm:pt modelId="{ACC52E26-17ED-4555-906C-9E86A8F6144F}" type="sibTrans" cxnId="{485F611B-981A-4433-8708-02191A3BCDE5}">
      <dgm:prSet/>
      <dgm:spPr/>
      <dgm:t>
        <a:bodyPr/>
        <a:lstStyle/>
        <a:p>
          <a:endParaRPr lang="ru-RU"/>
        </a:p>
      </dgm:t>
    </dgm:pt>
    <dgm:pt modelId="{A2F6B8D3-06FB-45DD-B670-BD5C5A9C20F1}">
      <dgm:prSet custT="1"/>
      <dgm:spPr/>
      <dgm:t>
        <a:bodyPr/>
        <a:lstStyle/>
        <a:p>
          <a:pPr rtl="0"/>
          <a:r>
            <a:rPr lang="ru-RU" sz="1200" b="1" dirty="0"/>
            <a:t>УСН</a:t>
          </a:r>
        </a:p>
      </dgm:t>
    </dgm:pt>
    <dgm:pt modelId="{D23863A5-48AD-4586-8A08-39FEEB54089D}" type="parTrans" cxnId="{5786446E-5BDA-4211-8390-CF63004C6226}">
      <dgm:prSet/>
      <dgm:spPr/>
      <dgm:t>
        <a:bodyPr/>
        <a:lstStyle/>
        <a:p>
          <a:endParaRPr lang="ru-RU"/>
        </a:p>
      </dgm:t>
    </dgm:pt>
    <dgm:pt modelId="{EB1531E5-D75E-4514-817A-C9756ADC0B52}" type="sibTrans" cxnId="{5786446E-5BDA-4211-8390-CF63004C6226}">
      <dgm:prSet/>
      <dgm:spPr/>
      <dgm:t>
        <a:bodyPr/>
        <a:lstStyle/>
        <a:p>
          <a:endParaRPr lang="ru-RU"/>
        </a:p>
      </dgm:t>
    </dgm:pt>
    <dgm:pt modelId="{8E29B37D-CB92-4DD0-B943-2699ABDECA7D}">
      <dgm:prSet/>
      <dgm:spPr/>
      <dgm:t>
        <a:bodyPr/>
        <a:lstStyle/>
        <a:p>
          <a:pPr rtl="0"/>
          <a:r>
            <a:rPr lang="ru-RU" b="1" dirty="0"/>
            <a:t>Акцизы на нефтепродукты</a:t>
          </a:r>
        </a:p>
      </dgm:t>
    </dgm:pt>
    <dgm:pt modelId="{435FB733-3A78-4B36-9B21-3E55449F0137}" type="parTrans" cxnId="{7A43A0E6-0295-472B-B71A-A3C6C31BC4F5}">
      <dgm:prSet/>
      <dgm:spPr/>
      <dgm:t>
        <a:bodyPr/>
        <a:lstStyle/>
        <a:p>
          <a:endParaRPr lang="ru-RU"/>
        </a:p>
      </dgm:t>
    </dgm:pt>
    <dgm:pt modelId="{11CB7685-506F-450B-B29B-D279E7016462}" type="sibTrans" cxnId="{7A43A0E6-0295-472B-B71A-A3C6C31BC4F5}">
      <dgm:prSet/>
      <dgm:spPr/>
      <dgm:t>
        <a:bodyPr/>
        <a:lstStyle/>
        <a:p>
          <a:endParaRPr lang="ru-RU"/>
        </a:p>
      </dgm:t>
    </dgm:pt>
    <dgm:pt modelId="{3AEA405E-3BEA-4AB2-9789-6E3F31D7050F}">
      <dgm:prSet/>
      <dgm:spPr/>
      <dgm:t>
        <a:bodyPr/>
        <a:lstStyle/>
        <a:p>
          <a:pPr rtl="0"/>
          <a:endParaRPr lang="ru-RU" dirty="0"/>
        </a:p>
      </dgm:t>
    </dgm:pt>
    <dgm:pt modelId="{1C698F3E-9168-4F64-9950-D221370E762F}" type="parTrans" cxnId="{A9F2D896-433B-45BE-8232-43CD9B603E47}">
      <dgm:prSet/>
      <dgm:spPr/>
      <dgm:t>
        <a:bodyPr/>
        <a:lstStyle/>
        <a:p>
          <a:endParaRPr lang="ru-RU"/>
        </a:p>
      </dgm:t>
    </dgm:pt>
    <dgm:pt modelId="{89B1BCDF-3CB2-46D2-B346-DCB6CD5239FB}" type="sibTrans" cxnId="{A9F2D896-433B-45BE-8232-43CD9B603E47}">
      <dgm:prSet/>
      <dgm:spPr/>
      <dgm:t>
        <a:bodyPr/>
        <a:lstStyle/>
        <a:p>
          <a:endParaRPr lang="ru-RU"/>
        </a:p>
      </dgm:t>
    </dgm:pt>
    <dgm:pt modelId="{93513B1A-A22C-406F-9F5D-58E7EE45FF3D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75,3</a:t>
          </a:r>
          <a:endParaRPr lang="ru-RU" sz="1600" b="1" dirty="0">
            <a:solidFill>
              <a:schemeClr val="bg1"/>
            </a:solidFill>
          </a:endParaRPr>
        </a:p>
      </dgm:t>
    </dgm:pt>
    <dgm:pt modelId="{A193A547-8E04-4751-9199-62F1D38EF8B6}" type="parTrans" cxnId="{1C3B9359-EF98-4D4B-82AE-A0DD485B1D8E}">
      <dgm:prSet/>
      <dgm:spPr/>
      <dgm:t>
        <a:bodyPr/>
        <a:lstStyle/>
        <a:p>
          <a:endParaRPr lang="ru-RU"/>
        </a:p>
      </dgm:t>
    </dgm:pt>
    <dgm:pt modelId="{30942088-0630-4E96-83D0-0D0AB34A468A}" type="sibTrans" cxnId="{1C3B9359-EF98-4D4B-82AE-A0DD485B1D8E}">
      <dgm:prSet/>
      <dgm:spPr/>
      <dgm:t>
        <a:bodyPr/>
        <a:lstStyle/>
        <a:p>
          <a:endParaRPr lang="ru-RU"/>
        </a:p>
      </dgm:t>
    </dgm:pt>
    <dgm:pt modelId="{1FFA9862-CC5B-409F-B98B-FC44E8AEB512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10,5</a:t>
          </a:r>
          <a:endParaRPr lang="ru-RU" sz="1600" b="1" dirty="0">
            <a:solidFill>
              <a:schemeClr val="bg1"/>
            </a:solidFill>
          </a:endParaRPr>
        </a:p>
      </dgm:t>
    </dgm:pt>
    <dgm:pt modelId="{414951EE-2BEC-4667-831D-642B12C1FC46}" type="parTrans" cxnId="{BDB7240D-7A34-4F08-9883-8E432CB363C0}">
      <dgm:prSet/>
      <dgm:spPr/>
      <dgm:t>
        <a:bodyPr/>
        <a:lstStyle/>
        <a:p>
          <a:endParaRPr lang="ru-RU"/>
        </a:p>
      </dgm:t>
    </dgm:pt>
    <dgm:pt modelId="{A10A84EB-0C0C-484D-AE03-2F7B91C7982D}" type="sibTrans" cxnId="{BDB7240D-7A34-4F08-9883-8E432CB363C0}">
      <dgm:prSet/>
      <dgm:spPr/>
      <dgm:t>
        <a:bodyPr/>
        <a:lstStyle/>
        <a:p>
          <a:endParaRPr lang="ru-RU"/>
        </a:p>
      </dgm:t>
    </dgm:pt>
    <dgm:pt modelId="{67B106EC-63F1-4C6F-8C04-578E0D8B455A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7,8</a:t>
          </a:r>
          <a:endParaRPr lang="ru-RU" sz="1600" b="1" dirty="0">
            <a:solidFill>
              <a:schemeClr val="bg1"/>
            </a:solidFill>
          </a:endParaRPr>
        </a:p>
      </dgm:t>
    </dgm:pt>
    <dgm:pt modelId="{81B18A4B-888B-47E5-8423-C8170C494A45}" type="parTrans" cxnId="{4B0C3304-A1C6-4850-B783-DBC8AAE4564C}">
      <dgm:prSet/>
      <dgm:spPr/>
      <dgm:t>
        <a:bodyPr/>
        <a:lstStyle/>
        <a:p>
          <a:endParaRPr lang="ru-RU"/>
        </a:p>
      </dgm:t>
    </dgm:pt>
    <dgm:pt modelId="{8BFBB75A-26CA-4CA2-9CB2-E43CDF53C6D2}" type="sibTrans" cxnId="{4B0C3304-A1C6-4850-B783-DBC8AAE4564C}">
      <dgm:prSet/>
      <dgm:spPr/>
      <dgm:t>
        <a:bodyPr/>
        <a:lstStyle/>
        <a:p>
          <a:endParaRPr lang="ru-RU"/>
        </a:p>
      </dgm:t>
    </dgm:pt>
    <dgm:pt modelId="{195E3D3B-5FDE-4FB2-A927-F8242E15BED3}">
      <dgm:prSet custT="1"/>
      <dgm:spPr/>
      <dgm:t>
        <a:bodyPr/>
        <a:lstStyle/>
        <a:p>
          <a:endParaRPr lang="ru-RU" sz="1600" dirty="0"/>
        </a:p>
        <a:p>
          <a:r>
            <a:rPr lang="ru-RU" sz="1600" b="1" dirty="0" smtClean="0">
              <a:solidFill>
                <a:schemeClr val="bg1"/>
              </a:solidFill>
            </a:rPr>
            <a:t>2,3</a:t>
          </a:r>
          <a:endParaRPr lang="ru-RU" sz="1600" b="1" dirty="0">
            <a:solidFill>
              <a:schemeClr val="bg1"/>
            </a:solidFill>
          </a:endParaRPr>
        </a:p>
        <a:p>
          <a:endParaRPr lang="ru-RU" sz="700" dirty="0"/>
        </a:p>
        <a:p>
          <a:endParaRPr lang="ru-RU" sz="700" dirty="0"/>
        </a:p>
      </dgm:t>
    </dgm:pt>
    <dgm:pt modelId="{F3CE6F36-44D4-4A55-917C-A083EEE3D054}" type="parTrans" cxnId="{0F9875E9-1940-4C14-BD7E-709615C22841}">
      <dgm:prSet/>
      <dgm:spPr/>
      <dgm:t>
        <a:bodyPr/>
        <a:lstStyle/>
        <a:p>
          <a:endParaRPr lang="ru-RU"/>
        </a:p>
      </dgm:t>
    </dgm:pt>
    <dgm:pt modelId="{63246D89-E565-4DBE-9395-15C0D82F7B48}" type="sibTrans" cxnId="{0F9875E9-1940-4C14-BD7E-709615C22841}">
      <dgm:prSet/>
      <dgm:spPr/>
      <dgm:t>
        <a:bodyPr/>
        <a:lstStyle/>
        <a:p>
          <a:endParaRPr lang="ru-RU"/>
        </a:p>
      </dgm:t>
    </dgm:pt>
    <dgm:pt modelId="{A6188646-93D3-420B-8D63-0742DD1205E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Доходы от использования имущества</a:t>
          </a:r>
        </a:p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b="1" dirty="0"/>
        </a:p>
      </dgm:t>
    </dgm:pt>
    <dgm:pt modelId="{B855E5EC-A561-4CCC-9E98-56BEDA9D38E1}" type="parTrans" cxnId="{A0437030-C322-4B50-BBA8-ED67A30A7DA5}">
      <dgm:prSet/>
      <dgm:spPr/>
      <dgm:t>
        <a:bodyPr/>
        <a:lstStyle/>
        <a:p>
          <a:endParaRPr lang="ru-RU"/>
        </a:p>
      </dgm:t>
    </dgm:pt>
    <dgm:pt modelId="{336D7480-4A86-4694-BF73-F2B07E5DEF54}" type="sibTrans" cxnId="{A0437030-C322-4B50-BBA8-ED67A30A7DA5}">
      <dgm:prSet/>
      <dgm:spPr/>
      <dgm:t>
        <a:bodyPr/>
        <a:lstStyle/>
        <a:p>
          <a:endParaRPr lang="ru-RU"/>
        </a:p>
      </dgm:t>
    </dgm:pt>
    <dgm:pt modelId="{B4B22648-B070-48F5-A144-F2F36872F54F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2,0</a:t>
          </a:r>
          <a:endParaRPr lang="ru-RU" sz="1600" b="1" dirty="0">
            <a:solidFill>
              <a:schemeClr val="bg1"/>
            </a:solidFill>
          </a:endParaRPr>
        </a:p>
      </dgm:t>
    </dgm:pt>
    <dgm:pt modelId="{7C5D09DA-1E03-4F2F-BB06-E07CBBC8157D}" type="parTrans" cxnId="{C230B505-715D-4460-B4A5-7CF191AC9FF4}">
      <dgm:prSet/>
      <dgm:spPr/>
      <dgm:t>
        <a:bodyPr/>
        <a:lstStyle/>
        <a:p>
          <a:endParaRPr lang="ru-RU"/>
        </a:p>
      </dgm:t>
    </dgm:pt>
    <dgm:pt modelId="{4C3AF254-D1CA-4359-BFE0-7B0D2B6D39FB}" type="sibTrans" cxnId="{C230B505-715D-4460-B4A5-7CF191AC9FF4}">
      <dgm:prSet/>
      <dgm:spPr/>
      <dgm:t>
        <a:bodyPr/>
        <a:lstStyle/>
        <a:p>
          <a:endParaRPr lang="ru-RU"/>
        </a:p>
      </dgm:t>
    </dgm:pt>
    <dgm:pt modelId="{8EDE2BCA-FACE-4B81-910E-0E485EE8BEE3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Государственная пошлина</a:t>
          </a:r>
        </a:p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b="1" dirty="0"/>
        </a:p>
      </dgm:t>
    </dgm:pt>
    <dgm:pt modelId="{8C53F5D3-EB69-4AA4-A951-96F2874C619B}" type="parTrans" cxnId="{3896EE6D-3AD1-4638-B58D-DAB5ED9BC2A8}">
      <dgm:prSet/>
      <dgm:spPr/>
      <dgm:t>
        <a:bodyPr/>
        <a:lstStyle/>
        <a:p>
          <a:endParaRPr lang="ru-RU"/>
        </a:p>
      </dgm:t>
    </dgm:pt>
    <dgm:pt modelId="{132843A6-EF31-48BD-B5F4-6C4A8E651DF2}" type="sibTrans" cxnId="{3896EE6D-3AD1-4638-B58D-DAB5ED9BC2A8}">
      <dgm:prSet/>
      <dgm:spPr/>
      <dgm:t>
        <a:bodyPr/>
        <a:lstStyle/>
        <a:p>
          <a:endParaRPr lang="ru-RU"/>
        </a:p>
      </dgm:t>
    </dgm:pt>
    <dgm:pt modelId="{B4340A05-41FF-4011-BC20-8B21C39E974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ЕНВД, патент, сельхозналог</a:t>
          </a:r>
        </a:p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b="1" dirty="0"/>
        </a:p>
      </dgm:t>
    </dgm:pt>
    <dgm:pt modelId="{F719B745-6CA0-441E-88B7-D439072983AB}" type="parTrans" cxnId="{2DB6EDAA-AA29-4B18-822B-14DFC7DAB178}">
      <dgm:prSet/>
      <dgm:spPr/>
      <dgm:t>
        <a:bodyPr/>
        <a:lstStyle/>
        <a:p>
          <a:endParaRPr lang="ru-RU"/>
        </a:p>
      </dgm:t>
    </dgm:pt>
    <dgm:pt modelId="{DB7A217F-812D-439E-B6FB-136E21F6EDFC}" type="sibTrans" cxnId="{2DB6EDAA-AA29-4B18-822B-14DFC7DAB178}">
      <dgm:prSet/>
      <dgm:spPr/>
      <dgm:t>
        <a:bodyPr/>
        <a:lstStyle/>
        <a:p>
          <a:endParaRPr lang="ru-RU"/>
        </a:p>
      </dgm:t>
    </dgm:pt>
    <dgm:pt modelId="{69824D60-F00A-448A-9955-3D46E63F41CE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0,8</a:t>
          </a:r>
          <a:endParaRPr lang="ru-RU" sz="1600" b="1" dirty="0">
            <a:solidFill>
              <a:schemeClr val="bg1"/>
            </a:solidFill>
          </a:endParaRPr>
        </a:p>
      </dgm:t>
    </dgm:pt>
    <dgm:pt modelId="{244312D3-B23C-42A4-AB99-DDCAF06D03D2}" type="parTrans" cxnId="{BCDE2F64-330F-452C-B303-FAF387D460C5}">
      <dgm:prSet/>
      <dgm:spPr/>
      <dgm:t>
        <a:bodyPr/>
        <a:lstStyle/>
        <a:p>
          <a:endParaRPr lang="ru-RU"/>
        </a:p>
      </dgm:t>
    </dgm:pt>
    <dgm:pt modelId="{80FA1A61-6A65-479C-B91C-2E240120CC87}" type="sibTrans" cxnId="{BCDE2F64-330F-452C-B303-FAF387D460C5}">
      <dgm:prSet/>
      <dgm:spPr/>
      <dgm:t>
        <a:bodyPr/>
        <a:lstStyle/>
        <a:p>
          <a:endParaRPr lang="ru-RU"/>
        </a:p>
      </dgm:t>
    </dgm:pt>
    <dgm:pt modelId="{4DFC22D1-49C3-4EF1-9111-B0EE07949867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1,0</a:t>
          </a:r>
          <a:endParaRPr lang="ru-RU" sz="1600" b="1" dirty="0">
            <a:solidFill>
              <a:schemeClr val="bg1"/>
            </a:solidFill>
          </a:endParaRPr>
        </a:p>
      </dgm:t>
    </dgm:pt>
    <dgm:pt modelId="{1BA11F31-8590-43EB-846B-96B7DF4F17FE}" type="parTrans" cxnId="{19FF9EDA-9C63-4057-A1AF-AB12E3F43886}">
      <dgm:prSet/>
      <dgm:spPr/>
      <dgm:t>
        <a:bodyPr/>
        <a:lstStyle/>
        <a:p>
          <a:endParaRPr lang="ru-RU"/>
        </a:p>
      </dgm:t>
    </dgm:pt>
    <dgm:pt modelId="{028BB6D4-6773-4614-B4CD-62014A3CC70D}" type="sibTrans" cxnId="{19FF9EDA-9C63-4057-A1AF-AB12E3F43886}">
      <dgm:prSet/>
      <dgm:spPr/>
      <dgm:t>
        <a:bodyPr/>
        <a:lstStyle/>
        <a:p>
          <a:endParaRPr lang="ru-RU"/>
        </a:p>
      </dgm:t>
    </dgm:pt>
    <dgm:pt modelId="{C5589ADA-DB33-4E7D-A250-00E8955AAD65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Доходы от оказания платных услуг, платежи при пользовании природными ресурсами</a:t>
          </a:r>
        </a:p>
      </dgm:t>
    </dgm:pt>
    <dgm:pt modelId="{532B1669-8540-4758-8233-9E7B6E0DC83A}" type="parTrans" cxnId="{7288CA55-1D56-4CAD-811A-2E3B84194BBE}">
      <dgm:prSet/>
      <dgm:spPr/>
      <dgm:t>
        <a:bodyPr/>
        <a:lstStyle/>
        <a:p>
          <a:endParaRPr lang="ru-RU"/>
        </a:p>
      </dgm:t>
    </dgm:pt>
    <dgm:pt modelId="{435B290F-E6EE-4858-B791-55EE9C39AD94}" type="sibTrans" cxnId="{7288CA55-1D56-4CAD-811A-2E3B84194BBE}">
      <dgm:prSet/>
      <dgm:spPr/>
      <dgm:t>
        <a:bodyPr/>
        <a:lstStyle/>
        <a:p>
          <a:endParaRPr lang="ru-RU"/>
        </a:p>
      </dgm:t>
    </dgm:pt>
    <dgm:pt modelId="{C9E1750F-2B3F-4AFF-873B-537C1222B34C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0,2</a:t>
          </a:r>
          <a:endParaRPr lang="ru-RU" sz="1600" b="1" dirty="0">
            <a:solidFill>
              <a:schemeClr val="bg1"/>
            </a:solidFill>
          </a:endParaRPr>
        </a:p>
      </dgm:t>
    </dgm:pt>
    <dgm:pt modelId="{68829EE4-516C-493C-A308-9A02DA624D3D}" type="parTrans" cxnId="{88DD2244-306C-45D3-85FC-B2D3E15A32B6}">
      <dgm:prSet/>
      <dgm:spPr/>
      <dgm:t>
        <a:bodyPr/>
        <a:lstStyle/>
        <a:p>
          <a:endParaRPr lang="ru-RU"/>
        </a:p>
      </dgm:t>
    </dgm:pt>
    <dgm:pt modelId="{F43970DF-64B3-452C-A0DA-A39DBAAFE8E8}" type="sibTrans" cxnId="{88DD2244-306C-45D3-85FC-B2D3E15A32B6}">
      <dgm:prSet/>
      <dgm:spPr/>
      <dgm:t>
        <a:bodyPr/>
        <a:lstStyle/>
        <a:p>
          <a:endParaRPr lang="ru-RU"/>
        </a:p>
      </dgm:t>
    </dgm:pt>
    <dgm:pt modelId="{B33CE044-7014-4456-A0CF-80C61C7B8F0B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0,1</a:t>
          </a:r>
          <a:endParaRPr lang="ru-RU" sz="1600" b="1" dirty="0">
            <a:solidFill>
              <a:schemeClr val="bg1"/>
            </a:solidFill>
          </a:endParaRPr>
        </a:p>
      </dgm:t>
    </dgm:pt>
    <dgm:pt modelId="{826A587D-F50B-40B1-A31A-64F4DCB23030}" type="parTrans" cxnId="{14CAD576-3F05-4BE7-9415-269CCC2016C1}">
      <dgm:prSet/>
      <dgm:spPr/>
      <dgm:t>
        <a:bodyPr/>
        <a:lstStyle/>
        <a:p>
          <a:endParaRPr lang="ru-RU"/>
        </a:p>
      </dgm:t>
    </dgm:pt>
    <dgm:pt modelId="{7096A0CD-261F-4B00-8652-AC043A89FFC7}" type="sibTrans" cxnId="{14CAD576-3F05-4BE7-9415-269CCC2016C1}">
      <dgm:prSet/>
      <dgm:spPr/>
      <dgm:t>
        <a:bodyPr/>
        <a:lstStyle/>
        <a:p>
          <a:endParaRPr lang="ru-RU"/>
        </a:p>
      </dgm:t>
    </dgm:pt>
    <dgm:pt modelId="{51725BC0-E1FD-40D3-8356-FF53AFC13040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Доходы от продажи материальных и нематериальных активов</a:t>
          </a:r>
        </a:p>
        <a:p>
          <a:endParaRPr lang="ru-RU" b="1" dirty="0"/>
        </a:p>
      </dgm:t>
    </dgm:pt>
    <dgm:pt modelId="{6B75EDEE-1DC2-4B8C-B4A0-2E4186638CAD}" type="parTrans" cxnId="{3878E9E2-0502-4337-A834-883A8AB3F9FE}">
      <dgm:prSet/>
      <dgm:spPr/>
      <dgm:t>
        <a:bodyPr/>
        <a:lstStyle/>
        <a:p>
          <a:endParaRPr lang="ru-RU"/>
        </a:p>
      </dgm:t>
    </dgm:pt>
    <dgm:pt modelId="{C5AEDC2D-EE52-43E6-96B9-870AA8CD6C6E}" type="sibTrans" cxnId="{3878E9E2-0502-4337-A834-883A8AB3F9FE}">
      <dgm:prSet/>
      <dgm:spPr/>
      <dgm:t>
        <a:bodyPr/>
        <a:lstStyle/>
        <a:p>
          <a:endParaRPr lang="ru-RU"/>
        </a:p>
      </dgm:t>
    </dgm:pt>
    <dgm:pt modelId="{9CFC7DFE-87E8-48BE-AA23-73A08DB34874}" type="pres">
      <dgm:prSet presAssocID="{37CF43C7-3FA6-4C71-84E7-95FCE0FA14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668C52-DE11-4358-AC0B-6D0165B59281}" type="pres">
      <dgm:prSet presAssocID="{93513B1A-A22C-406F-9F5D-58E7EE45FF3D}" presName="Name8" presStyleCnt="0"/>
      <dgm:spPr/>
    </dgm:pt>
    <dgm:pt modelId="{04100F96-FA03-4984-9FF5-A66585561EC2}" type="pres">
      <dgm:prSet presAssocID="{93513B1A-A22C-406F-9F5D-58E7EE45FF3D}" presName="acctBkgd" presStyleLbl="alignAcc1" presStyleIdx="0" presStyleCnt="9" custScaleX="97457" custLinFactNeighborX="2386"/>
      <dgm:spPr/>
      <dgm:t>
        <a:bodyPr/>
        <a:lstStyle/>
        <a:p>
          <a:endParaRPr lang="ru-RU"/>
        </a:p>
      </dgm:t>
    </dgm:pt>
    <dgm:pt modelId="{B07EA5BA-721D-422A-BBDE-9CC019FB22AB}" type="pres">
      <dgm:prSet presAssocID="{93513B1A-A22C-406F-9F5D-58E7EE45FF3D}" presName="acctTx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42486-CCAD-4A15-810C-71B5B7D2341E}" type="pres">
      <dgm:prSet presAssocID="{93513B1A-A22C-406F-9F5D-58E7EE45FF3D}" presName="level" presStyleLbl="node1" presStyleIdx="0" presStyleCnt="9" custScaleX="99357" custLinFactNeighborX="1291" custLinFactNeighborY="-35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2A5C4-0786-44A4-B437-C83E6923CA0C}" type="pres">
      <dgm:prSet presAssocID="{93513B1A-A22C-406F-9F5D-58E7EE45FF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B4BD0-7252-4A7E-8037-4198E56C0F7F}" type="pres">
      <dgm:prSet presAssocID="{1FFA9862-CC5B-409F-B98B-FC44E8AEB512}" presName="Name8" presStyleCnt="0"/>
      <dgm:spPr/>
    </dgm:pt>
    <dgm:pt modelId="{F7A4A7CA-E5DF-40D0-AE89-A8C3012FF8FF}" type="pres">
      <dgm:prSet presAssocID="{1FFA9862-CC5B-409F-B98B-FC44E8AEB512}" presName="acctBkgd" presStyleLbl="alignAcc1" presStyleIdx="1" presStyleCnt="9" custScaleX="100646" custLinFactNeighborX="984" custLinFactNeighborY="-4027"/>
      <dgm:spPr/>
      <dgm:t>
        <a:bodyPr/>
        <a:lstStyle/>
        <a:p>
          <a:endParaRPr lang="ru-RU"/>
        </a:p>
      </dgm:t>
    </dgm:pt>
    <dgm:pt modelId="{DEA14A7C-FF16-4822-9B2F-9270C504E401}" type="pres">
      <dgm:prSet presAssocID="{1FFA9862-CC5B-409F-B98B-FC44E8AEB512}" presName="acctTx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4A680-4689-4AB2-9391-39B44B4DF00C}" type="pres">
      <dgm:prSet presAssocID="{1FFA9862-CC5B-409F-B98B-FC44E8AEB512}" presName="level" presStyleLbl="node1" presStyleIdx="1" presStyleCnt="9" custLinFactNeighborX="1438" custLinFactNeighborY="-1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67318-7423-4488-B7B7-02027EBA4209}" type="pres">
      <dgm:prSet presAssocID="{1FFA9862-CC5B-409F-B98B-FC44E8AEB51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20976-4A05-4278-85DA-42FBDCCCDFC3}" type="pres">
      <dgm:prSet presAssocID="{67B106EC-63F1-4C6F-8C04-578E0D8B455A}" presName="Name8" presStyleCnt="0"/>
      <dgm:spPr/>
    </dgm:pt>
    <dgm:pt modelId="{36BA7CC1-76DE-4FC8-835D-472BE0EB998A}" type="pres">
      <dgm:prSet presAssocID="{67B106EC-63F1-4C6F-8C04-578E0D8B455A}" presName="acctBkgd" presStyleLbl="alignAcc1" presStyleIdx="2" presStyleCnt="9" custScaleX="100502" custLinFactNeighborX="-239" custLinFactNeighborY="-792"/>
      <dgm:spPr/>
      <dgm:t>
        <a:bodyPr/>
        <a:lstStyle/>
        <a:p>
          <a:endParaRPr lang="ru-RU"/>
        </a:p>
      </dgm:t>
    </dgm:pt>
    <dgm:pt modelId="{F14F3B1E-DECA-4AAA-A978-95A52CD63519}" type="pres">
      <dgm:prSet presAssocID="{67B106EC-63F1-4C6F-8C04-578E0D8B455A}" presName="acctTx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047E8-4067-401D-A1AA-C4F13563015F}" type="pres">
      <dgm:prSet presAssocID="{67B106EC-63F1-4C6F-8C04-578E0D8B455A}" presName="level" presStyleLbl="node1" presStyleIdx="2" presStyleCnt="9" custLinFactNeighborX="795" custLinFactNeighborY="-39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5C8EF-2651-4709-B4F6-A3A724918FE2}" type="pres">
      <dgm:prSet presAssocID="{67B106EC-63F1-4C6F-8C04-578E0D8B45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86686-9F91-4579-A0B8-4D6F5941FA6E}" type="pres">
      <dgm:prSet presAssocID="{195E3D3B-5FDE-4FB2-A927-F8242E15BED3}" presName="Name8" presStyleCnt="0"/>
      <dgm:spPr/>
    </dgm:pt>
    <dgm:pt modelId="{2C18FFFE-EB1E-49AB-A1B5-7AF8AB9EB332}" type="pres">
      <dgm:prSet presAssocID="{195E3D3B-5FDE-4FB2-A927-F8242E15BED3}" presName="acctBkgd" presStyleLbl="alignAcc1" presStyleIdx="3" presStyleCnt="9" custScaleX="98668" custLinFactNeighborX="831" custLinFactNeighborY="-226"/>
      <dgm:spPr/>
      <dgm:t>
        <a:bodyPr/>
        <a:lstStyle/>
        <a:p>
          <a:endParaRPr lang="ru-RU"/>
        </a:p>
      </dgm:t>
    </dgm:pt>
    <dgm:pt modelId="{BC5401A5-E780-48E0-BC87-5394DC8538B0}" type="pres">
      <dgm:prSet presAssocID="{195E3D3B-5FDE-4FB2-A927-F8242E15BED3}" presName="acctTx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1FBA1E-FF2E-4A04-A17F-C915A03C038C}" type="pres">
      <dgm:prSet presAssocID="{195E3D3B-5FDE-4FB2-A927-F8242E15BED3}" presName="level" presStyleLbl="node1" presStyleIdx="3" presStyleCnt="9" custScaleX="99705" custLinFactNeighborX="793" custLinFactNeighborY="-71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EE5B9-E3E4-413B-A271-14F51A81AE16}" type="pres">
      <dgm:prSet presAssocID="{195E3D3B-5FDE-4FB2-A927-F8242E15BE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CB8E9-BA8C-48E2-9C15-64F796B4D8ED}" type="pres">
      <dgm:prSet presAssocID="{B4B22648-B070-48F5-A144-F2F36872F54F}" presName="Name8" presStyleCnt="0"/>
      <dgm:spPr/>
    </dgm:pt>
    <dgm:pt modelId="{C5EF381C-4EAD-43D3-9D50-C423E5EAE88D}" type="pres">
      <dgm:prSet presAssocID="{B4B22648-B070-48F5-A144-F2F36872F54F}" presName="acctBkgd" presStyleLbl="alignAcc1" presStyleIdx="4" presStyleCnt="9" custScaleX="99541" custLinFactNeighborX="153" custLinFactNeighborY="-2969"/>
      <dgm:spPr/>
      <dgm:t>
        <a:bodyPr/>
        <a:lstStyle/>
        <a:p>
          <a:endParaRPr lang="ru-RU"/>
        </a:p>
      </dgm:t>
    </dgm:pt>
    <dgm:pt modelId="{4F1FD62A-A6A4-4793-B174-E99ED0157BED}" type="pres">
      <dgm:prSet presAssocID="{B4B22648-B070-48F5-A144-F2F36872F54F}" presName="acctTx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B8D50-FD54-431E-87BF-ADA9FA9F6804}" type="pres">
      <dgm:prSet presAssocID="{B4B22648-B070-48F5-A144-F2F36872F54F}" presName="level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FB037-D264-4585-AEB3-4302A2993773}" type="pres">
      <dgm:prSet presAssocID="{B4B22648-B070-48F5-A144-F2F36872F5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6F054-24B3-475A-92A9-A3AD201D7278}" type="pres">
      <dgm:prSet presAssocID="{4DFC22D1-49C3-4EF1-9111-B0EE07949867}" presName="Name8" presStyleCnt="0"/>
      <dgm:spPr/>
    </dgm:pt>
    <dgm:pt modelId="{C858A20D-DA1B-4960-8096-1ADE947265D1}" type="pres">
      <dgm:prSet presAssocID="{4DFC22D1-49C3-4EF1-9111-B0EE07949867}" presName="acctBkgd" presStyleLbl="alignAcc1" presStyleIdx="5" presStyleCnt="9"/>
      <dgm:spPr/>
      <dgm:t>
        <a:bodyPr/>
        <a:lstStyle/>
        <a:p>
          <a:endParaRPr lang="ru-RU"/>
        </a:p>
      </dgm:t>
    </dgm:pt>
    <dgm:pt modelId="{6255C1F7-1F72-43B6-98E9-0BBFC4394DB3}" type="pres">
      <dgm:prSet presAssocID="{4DFC22D1-49C3-4EF1-9111-B0EE07949867}" presName="acctTx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88C82-F899-4AC5-BB1D-B8461C849F6E}" type="pres">
      <dgm:prSet presAssocID="{4DFC22D1-49C3-4EF1-9111-B0EE07949867}" presName="level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0A073-5B23-40DA-BA8A-163A45FB3585}" type="pres">
      <dgm:prSet presAssocID="{4DFC22D1-49C3-4EF1-9111-B0EE079498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333B1-FB8F-4E16-9930-3BABE69F2376}" type="pres">
      <dgm:prSet presAssocID="{69824D60-F00A-448A-9955-3D46E63F41CE}" presName="Name8" presStyleCnt="0"/>
      <dgm:spPr/>
    </dgm:pt>
    <dgm:pt modelId="{890EBD27-3F2D-411E-9480-330C910BE094}" type="pres">
      <dgm:prSet presAssocID="{69824D60-F00A-448A-9955-3D46E63F41CE}" presName="acctBkgd" presStyleLbl="alignAcc1" presStyleIdx="6" presStyleCnt="9"/>
      <dgm:spPr/>
      <dgm:t>
        <a:bodyPr/>
        <a:lstStyle/>
        <a:p>
          <a:endParaRPr lang="ru-RU"/>
        </a:p>
      </dgm:t>
    </dgm:pt>
    <dgm:pt modelId="{84C7639B-694C-41BE-8532-50B5B7073458}" type="pres">
      <dgm:prSet presAssocID="{69824D60-F00A-448A-9955-3D46E63F41CE}" presName="acctTx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6090E-3C58-457D-AED3-EF22BDE3586D}" type="pres">
      <dgm:prSet presAssocID="{69824D60-F00A-448A-9955-3D46E63F41CE}" presName="level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CD72B-6C08-470E-AC9F-80326B862894}" type="pres">
      <dgm:prSet presAssocID="{69824D60-F00A-448A-9955-3D46E63F41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3203B-3EF9-42C0-8172-3BBF35B83830}" type="pres">
      <dgm:prSet presAssocID="{C9E1750F-2B3F-4AFF-873B-537C1222B34C}" presName="Name8" presStyleCnt="0"/>
      <dgm:spPr/>
    </dgm:pt>
    <dgm:pt modelId="{8430FF92-769F-4948-B399-C6FD3D0ED018}" type="pres">
      <dgm:prSet presAssocID="{C9E1750F-2B3F-4AFF-873B-537C1222B34C}" presName="acctBkgd" presStyleLbl="alignAcc1" presStyleIdx="7" presStyleCnt="9"/>
      <dgm:spPr/>
      <dgm:t>
        <a:bodyPr/>
        <a:lstStyle/>
        <a:p>
          <a:endParaRPr lang="ru-RU"/>
        </a:p>
      </dgm:t>
    </dgm:pt>
    <dgm:pt modelId="{E7B14DE3-C6AB-4385-84D2-2E417A13EA46}" type="pres">
      <dgm:prSet presAssocID="{C9E1750F-2B3F-4AFF-873B-537C1222B34C}" presName="acctTx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5FB15-CB4C-467F-9676-811B662040F9}" type="pres">
      <dgm:prSet presAssocID="{C9E1750F-2B3F-4AFF-873B-537C1222B34C}" presName="level" presStyleLbl="node1" presStyleIdx="7" presStyleCnt="9" custLinFactNeighborX="643" custLinFactNeighborY="-20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A781A-C49A-4F24-98B9-BEAADDF01D02}" type="pres">
      <dgm:prSet presAssocID="{C9E1750F-2B3F-4AFF-873B-537C1222B3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8BD52-EA8B-4929-B449-5C23E165EE67}" type="pres">
      <dgm:prSet presAssocID="{B33CE044-7014-4456-A0CF-80C61C7B8F0B}" presName="Name8" presStyleCnt="0"/>
      <dgm:spPr/>
    </dgm:pt>
    <dgm:pt modelId="{4319ABCA-7044-4A69-B688-35C2C27A11B7}" type="pres">
      <dgm:prSet presAssocID="{B33CE044-7014-4456-A0CF-80C61C7B8F0B}" presName="acctBkgd" presStyleLbl="alignAcc1" presStyleIdx="8" presStyleCnt="9"/>
      <dgm:spPr/>
      <dgm:t>
        <a:bodyPr/>
        <a:lstStyle/>
        <a:p>
          <a:endParaRPr lang="ru-RU"/>
        </a:p>
      </dgm:t>
    </dgm:pt>
    <dgm:pt modelId="{F9119154-264F-47B2-B9D7-D2BCA20E0070}" type="pres">
      <dgm:prSet presAssocID="{B33CE044-7014-4456-A0CF-80C61C7B8F0B}" presName="acctTx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ACED0-1925-4ACD-848C-4EB6796051A9}" type="pres">
      <dgm:prSet presAssocID="{B33CE044-7014-4456-A0CF-80C61C7B8F0B}" presName="level" presStyleLbl="node1" presStyleIdx="8" presStyleCnt="9" custLinFactNeighborX="-2575" custLinFactNeighborY="-60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7684C-5B43-411C-B72A-4B2B2916E594}" type="pres">
      <dgm:prSet presAssocID="{B33CE044-7014-4456-A0CF-80C61C7B8F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5F611B-981A-4433-8708-02191A3BCDE5}" srcId="{93513B1A-A22C-406F-9F5D-58E7EE45FF3D}" destId="{FD8EA655-B6B2-4C8A-A7D7-5147A8E92B40}" srcOrd="0" destOrd="0" parTransId="{7FB6F737-9799-43B4-80DE-671F85C47804}" sibTransId="{ACC52E26-17ED-4555-906C-9E86A8F6144F}"/>
    <dgm:cxn modelId="{D803FD67-B545-43BB-8FFA-0AA8D6D70727}" type="presOf" srcId="{51725BC0-E1FD-40D3-8356-FF53AFC13040}" destId="{F9119154-264F-47B2-B9D7-D2BCA20E0070}" srcOrd="1" destOrd="0" presId="urn:microsoft.com/office/officeart/2005/8/layout/pyramid3"/>
    <dgm:cxn modelId="{64E45AD2-0212-4E85-BCD3-A03AF6F1D306}" type="presOf" srcId="{A6188646-93D3-420B-8D63-0742DD1205E7}" destId="{C5EF381C-4EAD-43D3-9D50-C423E5EAE88D}" srcOrd="0" destOrd="0" presId="urn:microsoft.com/office/officeart/2005/8/layout/pyramid3"/>
    <dgm:cxn modelId="{E7E1F7A2-6944-4560-B156-39B9F780D003}" type="presOf" srcId="{B33CE044-7014-4456-A0CF-80C61C7B8F0B}" destId="{1BAACED0-1925-4ACD-848C-4EB6796051A9}" srcOrd="0" destOrd="0" presId="urn:microsoft.com/office/officeart/2005/8/layout/pyramid3"/>
    <dgm:cxn modelId="{3896EE6D-3AD1-4638-B58D-DAB5ED9BC2A8}" srcId="{69824D60-F00A-448A-9955-3D46E63F41CE}" destId="{8EDE2BCA-FACE-4B81-910E-0E485EE8BEE3}" srcOrd="0" destOrd="0" parTransId="{8C53F5D3-EB69-4AA4-A951-96F2874C619B}" sibTransId="{132843A6-EF31-48BD-B5F4-6C4A8E651DF2}"/>
    <dgm:cxn modelId="{FEF3D7AE-6E6A-4B3F-82A6-EB3EE11D8E04}" type="presOf" srcId="{8E29B37D-CB92-4DD0-B943-2699ABDECA7D}" destId="{36BA7CC1-76DE-4FC8-835D-472BE0EB998A}" srcOrd="0" destOrd="0" presId="urn:microsoft.com/office/officeart/2005/8/layout/pyramid3"/>
    <dgm:cxn modelId="{FFCB88BD-5353-4B7E-9D44-E8971965A115}" type="presOf" srcId="{93513B1A-A22C-406F-9F5D-58E7EE45FF3D}" destId="{7D442486-CCAD-4A15-810C-71B5B7D2341E}" srcOrd="0" destOrd="0" presId="urn:microsoft.com/office/officeart/2005/8/layout/pyramid3"/>
    <dgm:cxn modelId="{2C7C7DD3-52BF-441F-AB77-BB6B4AB735A4}" type="presOf" srcId="{93513B1A-A22C-406F-9F5D-58E7EE45FF3D}" destId="{4082A5C4-0786-44A4-B437-C83E6923CA0C}" srcOrd="1" destOrd="0" presId="urn:microsoft.com/office/officeart/2005/8/layout/pyramid3"/>
    <dgm:cxn modelId="{88DD2244-306C-45D3-85FC-B2D3E15A32B6}" srcId="{37CF43C7-3FA6-4C71-84E7-95FCE0FA14BC}" destId="{C9E1750F-2B3F-4AFF-873B-537C1222B34C}" srcOrd="7" destOrd="0" parTransId="{68829EE4-516C-493C-A308-9A02DA624D3D}" sibTransId="{F43970DF-64B3-452C-A0DA-A39DBAAFE8E8}"/>
    <dgm:cxn modelId="{9BDBCF75-6C4B-4DBC-B5C1-DB147E1B57DB}" type="presOf" srcId="{1FFA9862-CC5B-409F-B98B-FC44E8AEB512}" destId="{1A04A680-4689-4AB2-9391-39B44B4DF00C}" srcOrd="0" destOrd="0" presId="urn:microsoft.com/office/officeart/2005/8/layout/pyramid3"/>
    <dgm:cxn modelId="{A66B5BF8-B2E1-4728-BAE7-269EFE1BCF14}" type="presOf" srcId="{4DFC22D1-49C3-4EF1-9111-B0EE07949867}" destId="{F750A073-5B23-40DA-BA8A-163A45FB3585}" srcOrd="1" destOrd="0" presId="urn:microsoft.com/office/officeart/2005/8/layout/pyramid3"/>
    <dgm:cxn modelId="{78101D8D-56D4-4E79-B920-8AF6605EA9F1}" type="presOf" srcId="{A2F6B8D3-06FB-45DD-B670-BD5C5A9C20F1}" destId="{F7A4A7CA-E5DF-40D0-AE89-A8C3012FF8FF}" srcOrd="0" destOrd="0" presId="urn:microsoft.com/office/officeart/2005/8/layout/pyramid3"/>
    <dgm:cxn modelId="{F3ECBD6B-74E2-4CB4-B63F-7AFC063150D6}" type="presOf" srcId="{3AEA405E-3BEA-4AB2-9789-6E3F31D7050F}" destId="{BC5401A5-E780-48E0-BC87-5394DC8538B0}" srcOrd="1" destOrd="0" presId="urn:microsoft.com/office/officeart/2005/8/layout/pyramid3"/>
    <dgm:cxn modelId="{E99843F1-59B3-4214-991C-99F146E6F765}" type="presOf" srcId="{B4340A05-41FF-4011-BC20-8B21C39E974D}" destId="{C858A20D-DA1B-4960-8096-1ADE947265D1}" srcOrd="0" destOrd="0" presId="urn:microsoft.com/office/officeart/2005/8/layout/pyramid3"/>
    <dgm:cxn modelId="{DD6EB0A0-7103-4427-8498-0DCAAF0E5065}" type="presOf" srcId="{C5589ADA-DB33-4E7D-A250-00E8955AAD65}" destId="{E7B14DE3-C6AB-4385-84D2-2E417A13EA46}" srcOrd="1" destOrd="0" presId="urn:microsoft.com/office/officeart/2005/8/layout/pyramid3"/>
    <dgm:cxn modelId="{88843422-BBCD-48C0-8DBD-F0EAB613713B}" type="presOf" srcId="{B4B22648-B070-48F5-A144-F2F36872F54F}" destId="{1A0B8D50-FD54-431E-87BF-ADA9FA9F6804}" srcOrd="0" destOrd="0" presId="urn:microsoft.com/office/officeart/2005/8/layout/pyramid3"/>
    <dgm:cxn modelId="{96B44FCF-307F-4218-9939-221855451689}" type="presOf" srcId="{1FFA9862-CC5B-409F-B98B-FC44E8AEB512}" destId="{5B067318-7423-4488-B7B7-02027EBA4209}" srcOrd="1" destOrd="0" presId="urn:microsoft.com/office/officeart/2005/8/layout/pyramid3"/>
    <dgm:cxn modelId="{2138AEFC-EA77-4869-AA24-AD619D19AA26}" type="presOf" srcId="{69824D60-F00A-448A-9955-3D46E63F41CE}" destId="{81B6090E-3C58-457D-AED3-EF22BDE3586D}" srcOrd="0" destOrd="0" presId="urn:microsoft.com/office/officeart/2005/8/layout/pyramid3"/>
    <dgm:cxn modelId="{C230B505-715D-4460-B4A5-7CF191AC9FF4}" srcId="{37CF43C7-3FA6-4C71-84E7-95FCE0FA14BC}" destId="{B4B22648-B070-48F5-A144-F2F36872F54F}" srcOrd="4" destOrd="0" parTransId="{7C5D09DA-1E03-4F2F-BB06-E07CBBC8157D}" sibTransId="{4C3AF254-D1CA-4359-BFE0-7B0D2B6D39FB}"/>
    <dgm:cxn modelId="{7A43A0E6-0295-472B-B71A-A3C6C31BC4F5}" srcId="{67B106EC-63F1-4C6F-8C04-578E0D8B455A}" destId="{8E29B37D-CB92-4DD0-B943-2699ABDECA7D}" srcOrd="0" destOrd="0" parTransId="{435FB733-3A78-4B36-9B21-3E55449F0137}" sibTransId="{11CB7685-506F-450B-B29B-D279E7016462}"/>
    <dgm:cxn modelId="{498C025A-05AC-4ED5-B3B9-04AF2C6FA8FE}" type="presOf" srcId="{37CF43C7-3FA6-4C71-84E7-95FCE0FA14BC}" destId="{9CFC7DFE-87E8-48BE-AA23-73A08DB34874}" srcOrd="0" destOrd="0" presId="urn:microsoft.com/office/officeart/2005/8/layout/pyramid3"/>
    <dgm:cxn modelId="{7288CA55-1D56-4CAD-811A-2E3B84194BBE}" srcId="{C9E1750F-2B3F-4AFF-873B-537C1222B34C}" destId="{C5589ADA-DB33-4E7D-A250-00E8955AAD65}" srcOrd="0" destOrd="0" parTransId="{532B1669-8540-4758-8233-9E7B6E0DC83A}" sibTransId="{435B290F-E6EE-4858-B791-55EE9C39AD94}"/>
    <dgm:cxn modelId="{14CAD576-3F05-4BE7-9415-269CCC2016C1}" srcId="{37CF43C7-3FA6-4C71-84E7-95FCE0FA14BC}" destId="{B33CE044-7014-4456-A0CF-80C61C7B8F0B}" srcOrd="8" destOrd="0" parTransId="{826A587D-F50B-40B1-A31A-64F4DCB23030}" sibTransId="{7096A0CD-261F-4B00-8652-AC043A89FFC7}"/>
    <dgm:cxn modelId="{BDB7240D-7A34-4F08-9883-8E432CB363C0}" srcId="{37CF43C7-3FA6-4C71-84E7-95FCE0FA14BC}" destId="{1FFA9862-CC5B-409F-B98B-FC44E8AEB512}" srcOrd="1" destOrd="0" parTransId="{414951EE-2BEC-4667-831D-642B12C1FC46}" sibTransId="{A10A84EB-0C0C-484D-AE03-2F7B91C7982D}"/>
    <dgm:cxn modelId="{A9F2D896-433B-45BE-8232-43CD9B603E47}" srcId="{195E3D3B-5FDE-4FB2-A927-F8242E15BED3}" destId="{3AEA405E-3BEA-4AB2-9789-6E3F31D7050F}" srcOrd="0" destOrd="0" parTransId="{1C698F3E-9168-4F64-9950-D221370E762F}" sibTransId="{89B1BCDF-3CB2-46D2-B346-DCB6CD5239FB}"/>
    <dgm:cxn modelId="{19FF9EDA-9C63-4057-A1AF-AB12E3F43886}" srcId="{37CF43C7-3FA6-4C71-84E7-95FCE0FA14BC}" destId="{4DFC22D1-49C3-4EF1-9111-B0EE07949867}" srcOrd="5" destOrd="0" parTransId="{1BA11F31-8590-43EB-846B-96B7DF4F17FE}" sibTransId="{028BB6D4-6773-4614-B4CD-62014A3CC70D}"/>
    <dgm:cxn modelId="{80662666-6404-499F-9396-F89DCCC9EA46}" type="presOf" srcId="{B4B22648-B070-48F5-A144-F2F36872F54F}" destId="{8A7FB037-D264-4585-AEB3-4302A2993773}" srcOrd="1" destOrd="0" presId="urn:microsoft.com/office/officeart/2005/8/layout/pyramid3"/>
    <dgm:cxn modelId="{65C88297-0F18-44FD-B7FA-9EFA64CA6819}" type="presOf" srcId="{67B106EC-63F1-4C6F-8C04-578E0D8B455A}" destId="{B5A5C8EF-2651-4709-B4F6-A3A724918FE2}" srcOrd="1" destOrd="0" presId="urn:microsoft.com/office/officeart/2005/8/layout/pyramid3"/>
    <dgm:cxn modelId="{1C3B9359-EF98-4D4B-82AE-A0DD485B1D8E}" srcId="{37CF43C7-3FA6-4C71-84E7-95FCE0FA14BC}" destId="{93513B1A-A22C-406F-9F5D-58E7EE45FF3D}" srcOrd="0" destOrd="0" parTransId="{A193A547-8E04-4751-9199-62F1D38EF8B6}" sibTransId="{30942088-0630-4E96-83D0-0D0AB34A468A}"/>
    <dgm:cxn modelId="{79950F84-1CB7-4840-9A91-B754DA98F30F}" type="presOf" srcId="{67B106EC-63F1-4C6F-8C04-578E0D8B455A}" destId="{B00047E8-4067-401D-A1AA-C4F13563015F}" srcOrd="0" destOrd="0" presId="urn:microsoft.com/office/officeart/2005/8/layout/pyramid3"/>
    <dgm:cxn modelId="{4E407035-02C4-40A0-A9CC-B7E21C9EBCC1}" type="presOf" srcId="{8EDE2BCA-FACE-4B81-910E-0E485EE8BEE3}" destId="{84C7639B-694C-41BE-8532-50B5B7073458}" srcOrd="1" destOrd="0" presId="urn:microsoft.com/office/officeart/2005/8/layout/pyramid3"/>
    <dgm:cxn modelId="{A0437030-C322-4B50-BBA8-ED67A30A7DA5}" srcId="{B4B22648-B070-48F5-A144-F2F36872F54F}" destId="{A6188646-93D3-420B-8D63-0742DD1205E7}" srcOrd="0" destOrd="0" parTransId="{B855E5EC-A561-4CCC-9E98-56BEDA9D38E1}" sibTransId="{336D7480-4A86-4694-BF73-F2B07E5DEF54}"/>
    <dgm:cxn modelId="{4D609690-A41E-4083-9CA9-4D9F15F3893D}" type="presOf" srcId="{C9E1750F-2B3F-4AFF-873B-537C1222B34C}" destId="{01AA781A-C49A-4F24-98B9-BEAADDF01D02}" srcOrd="1" destOrd="0" presId="urn:microsoft.com/office/officeart/2005/8/layout/pyramid3"/>
    <dgm:cxn modelId="{137D26AA-CF91-463D-A435-EE588B1F7FB3}" type="presOf" srcId="{B33CE044-7014-4456-A0CF-80C61C7B8F0B}" destId="{4E07684C-5B43-411C-B72A-4B2B2916E594}" srcOrd="1" destOrd="0" presId="urn:microsoft.com/office/officeart/2005/8/layout/pyramid3"/>
    <dgm:cxn modelId="{68E3B221-EBF5-40CC-8CDE-354F6C5F6001}" type="presOf" srcId="{C5589ADA-DB33-4E7D-A250-00E8955AAD65}" destId="{8430FF92-769F-4948-B399-C6FD3D0ED018}" srcOrd="0" destOrd="0" presId="urn:microsoft.com/office/officeart/2005/8/layout/pyramid3"/>
    <dgm:cxn modelId="{1847FAE6-8355-4979-A7D1-090A4B212644}" type="presOf" srcId="{195E3D3B-5FDE-4FB2-A927-F8242E15BED3}" destId="{3F1FBA1E-FF2E-4A04-A17F-C915A03C038C}" srcOrd="0" destOrd="0" presId="urn:microsoft.com/office/officeart/2005/8/layout/pyramid3"/>
    <dgm:cxn modelId="{82926C83-FBC6-4EB1-B929-140E6BC86660}" type="presOf" srcId="{195E3D3B-5FDE-4FB2-A927-F8242E15BED3}" destId="{99AEE5B9-E3E4-413B-A271-14F51A81AE16}" srcOrd="1" destOrd="0" presId="urn:microsoft.com/office/officeart/2005/8/layout/pyramid3"/>
    <dgm:cxn modelId="{829DC747-B045-4693-AA05-56C252E93714}" type="presOf" srcId="{8E29B37D-CB92-4DD0-B943-2699ABDECA7D}" destId="{F14F3B1E-DECA-4AAA-A978-95A52CD63519}" srcOrd="1" destOrd="0" presId="urn:microsoft.com/office/officeart/2005/8/layout/pyramid3"/>
    <dgm:cxn modelId="{BCDE2F64-330F-452C-B303-FAF387D460C5}" srcId="{37CF43C7-3FA6-4C71-84E7-95FCE0FA14BC}" destId="{69824D60-F00A-448A-9955-3D46E63F41CE}" srcOrd="6" destOrd="0" parTransId="{244312D3-B23C-42A4-AB99-DDCAF06D03D2}" sibTransId="{80FA1A61-6A65-479C-B91C-2E240120CC87}"/>
    <dgm:cxn modelId="{A3158239-3084-4F38-8DAC-60AB1E8457B8}" type="presOf" srcId="{B4340A05-41FF-4011-BC20-8B21C39E974D}" destId="{6255C1F7-1F72-43B6-98E9-0BBFC4394DB3}" srcOrd="1" destOrd="0" presId="urn:microsoft.com/office/officeart/2005/8/layout/pyramid3"/>
    <dgm:cxn modelId="{F7BE7FD4-9175-4F5A-8C34-B281AE70682F}" type="presOf" srcId="{51725BC0-E1FD-40D3-8356-FF53AFC13040}" destId="{4319ABCA-7044-4A69-B688-35C2C27A11B7}" srcOrd="0" destOrd="0" presId="urn:microsoft.com/office/officeart/2005/8/layout/pyramid3"/>
    <dgm:cxn modelId="{65AC23FC-78F2-4E12-8985-2B4ECBCD82C0}" type="presOf" srcId="{FD8EA655-B6B2-4C8A-A7D7-5147A8E92B40}" destId="{04100F96-FA03-4984-9FF5-A66585561EC2}" srcOrd="0" destOrd="0" presId="urn:microsoft.com/office/officeart/2005/8/layout/pyramid3"/>
    <dgm:cxn modelId="{6C97372F-3056-4AEA-9DF7-D593DFE21887}" type="presOf" srcId="{69824D60-F00A-448A-9955-3D46E63F41CE}" destId="{0DBCD72B-6C08-470E-AC9F-80326B862894}" srcOrd="1" destOrd="0" presId="urn:microsoft.com/office/officeart/2005/8/layout/pyramid3"/>
    <dgm:cxn modelId="{0F9875E9-1940-4C14-BD7E-709615C22841}" srcId="{37CF43C7-3FA6-4C71-84E7-95FCE0FA14BC}" destId="{195E3D3B-5FDE-4FB2-A927-F8242E15BED3}" srcOrd="3" destOrd="0" parTransId="{F3CE6F36-44D4-4A55-917C-A083EEE3D054}" sibTransId="{63246D89-E565-4DBE-9395-15C0D82F7B48}"/>
    <dgm:cxn modelId="{5786446E-5BDA-4211-8390-CF63004C6226}" srcId="{1FFA9862-CC5B-409F-B98B-FC44E8AEB512}" destId="{A2F6B8D3-06FB-45DD-B670-BD5C5A9C20F1}" srcOrd="0" destOrd="0" parTransId="{D23863A5-48AD-4586-8A08-39FEEB54089D}" sibTransId="{EB1531E5-D75E-4514-817A-C9756ADC0B52}"/>
    <dgm:cxn modelId="{1BADF979-98FB-42E3-91C1-0AF370A3F02A}" type="presOf" srcId="{C9E1750F-2B3F-4AFF-873B-537C1222B34C}" destId="{10E5FB15-CB4C-467F-9676-811B662040F9}" srcOrd="0" destOrd="0" presId="urn:microsoft.com/office/officeart/2005/8/layout/pyramid3"/>
    <dgm:cxn modelId="{62CDD566-0D31-44F3-9D46-B222A76DECDF}" type="presOf" srcId="{8EDE2BCA-FACE-4B81-910E-0E485EE8BEE3}" destId="{890EBD27-3F2D-411E-9480-330C910BE094}" srcOrd="0" destOrd="0" presId="urn:microsoft.com/office/officeart/2005/8/layout/pyramid3"/>
    <dgm:cxn modelId="{895ED757-A20E-4992-92F9-C1CFD2F8F354}" type="presOf" srcId="{4DFC22D1-49C3-4EF1-9111-B0EE07949867}" destId="{3F988C82-F899-4AC5-BB1D-B8461C849F6E}" srcOrd="0" destOrd="0" presId="urn:microsoft.com/office/officeart/2005/8/layout/pyramid3"/>
    <dgm:cxn modelId="{32A7A4A3-B8C0-4CF7-A1C4-0E99B3CBB52F}" type="presOf" srcId="{A6188646-93D3-420B-8D63-0742DD1205E7}" destId="{4F1FD62A-A6A4-4793-B174-E99ED0157BED}" srcOrd="1" destOrd="0" presId="urn:microsoft.com/office/officeart/2005/8/layout/pyramid3"/>
    <dgm:cxn modelId="{6F028467-6CA8-4133-9E4D-B349DA34D352}" type="presOf" srcId="{A2F6B8D3-06FB-45DD-B670-BD5C5A9C20F1}" destId="{DEA14A7C-FF16-4822-9B2F-9270C504E401}" srcOrd="1" destOrd="0" presId="urn:microsoft.com/office/officeart/2005/8/layout/pyramid3"/>
    <dgm:cxn modelId="{19AFF545-38A3-4DCF-A2CD-09AF2214461B}" type="presOf" srcId="{FD8EA655-B6B2-4C8A-A7D7-5147A8E92B40}" destId="{B07EA5BA-721D-422A-BBDE-9CC019FB22AB}" srcOrd="1" destOrd="0" presId="urn:microsoft.com/office/officeart/2005/8/layout/pyramid3"/>
    <dgm:cxn modelId="{2DB6EDAA-AA29-4B18-822B-14DFC7DAB178}" srcId="{4DFC22D1-49C3-4EF1-9111-B0EE07949867}" destId="{B4340A05-41FF-4011-BC20-8B21C39E974D}" srcOrd="0" destOrd="0" parTransId="{F719B745-6CA0-441E-88B7-D439072983AB}" sibTransId="{DB7A217F-812D-439E-B6FB-136E21F6EDFC}"/>
    <dgm:cxn modelId="{4B0C3304-A1C6-4850-B783-DBC8AAE4564C}" srcId="{37CF43C7-3FA6-4C71-84E7-95FCE0FA14BC}" destId="{67B106EC-63F1-4C6F-8C04-578E0D8B455A}" srcOrd="2" destOrd="0" parTransId="{81B18A4B-888B-47E5-8423-C8170C494A45}" sibTransId="{8BFBB75A-26CA-4CA2-9CB2-E43CDF53C6D2}"/>
    <dgm:cxn modelId="{CED0E384-8972-41F1-8E56-F1A65A98E89A}" type="presOf" srcId="{3AEA405E-3BEA-4AB2-9789-6E3F31D7050F}" destId="{2C18FFFE-EB1E-49AB-A1B5-7AF8AB9EB332}" srcOrd="0" destOrd="0" presId="urn:microsoft.com/office/officeart/2005/8/layout/pyramid3"/>
    <dgm:cxn modelId="{3878E9E2-0502-4337-A834-883A8AB3F9FE}" srcId="{B33CE044-7014-4456-A0CF-80C61C7B8F0B}" destId="{51725BC0-E1FD-40D3-8356-FF53AFC13040}" srcOrd="0" destOrd="0" parTransId="{6B75EDEE-1DC2-4B8C-B4A0-2E4186638CAD}" sibTransId="{C5AEDC2D-EE52-43E6-96B9-870AA8CD6C6E}"/>
    <dgm:cxn modelId="{344F80D9-8E2C-4EA9-8712-8BA28AD971FB}" type="presParOf" srcId="{9CFC7DFE-87E8-48BE-AA23-73A08DB34874}" destId="{3B668C52-DE11-4358-AC0B-6D0165B59281}" srcOrd="0" destOrd="0" presId="urn:microsoft.com/office/officeart/2005/8/layout/pyramid3"/>
    <dgm:cxn modelId="{82707B00-35F6-45E1-9ACC-13C860BE6317}" type="presParOf" srcId="{3B668C52-DE11-4358-AC0B-6D0165B59281}" destId="{04100F96-FA03-4984-9FF5-A66585561EC2}" srcOrd="0" destOrd="0" presId="urn:microsoft.com/office/officeart/2005/8/layout/pyramid3"/>
    <dgm:cxn modelId="{1C7433B7-D906-4909-B29B-574064EF2926}" type="presParOf" srcId="{3B668C52-DE11-4358-AC0B-6D0165B59281}" destId="{B07EA5BA-721D-422A-BBDE-9CC019FB22AB}" srcOrd="1" destOrd="0" presId="urn:microsoft.com/office/officeart/2005/8/layout/pyramid3"/>
    <dgm:cxn modelId="{AEE67CA7-A49C-4EAB-B730-FF3669AB79FE}" type="presParOf" srcId="{3B668C52-DE11-4358-AC0B-6D0165B59281}" destId="{7D442486-CCAD-4A15-810C-71B5B7D2341E}" srcOrd="2" destOrd="0" presId="urn:microsoft.com/office/officeart/2005/8/layout/pyramid3"/>
    <dgm:cxn modelId="{ABA6BF20-89D3-40A4-A0EE-8510351B1246}" type="presParOf" srcId="{3B668C52-DE11-4358-AC0B-6D0165B59281}" destId="{4082A5C4-0786-44A4-B437-C83E6923CA0C}" srcOrd="3" destOrd="0" presId="urn:microsoft.com/office/officeart/2005/8/layout/pyramid3"/>
    <dgm:cxn modelId="{9AC430CC-6E2E-4036-9DCE-3CFBD2427846}" type="presParOf" srcId="{9CFC7DFE-87E8-48BE-AA23-73A08DB34874}" destId="{E4BB4BD0-7252-4A7E-8037-4198E56C0F7F}" srcOrd="1" destOrd="0" presId="urn:microsoft.com/office/officeart/2005/8/layout/pyramid3"/>
    <dgm:cxn modelId="{D89344E6-70D3-4798-8A6C-294782869521}" type="presParOf" srcId="{E4BB4BD0-7252-4A7E-8037-4198E56C0F7F}" destId="{F7A4A7CA-E5DF-40D0-AE89-A8C3012FF8FF}" srcOrd="0" destOrd="0" presId="urn:microsoft.com/office/officeart/2005/8/layout/pyramid3"/>
    <dgm:cxn modelId="{6FB7EF86-E415-4BD5-B6E6-45797B98324A}" type="presParOf" srcId="{E4BB4BD0-7252-4A7E-8037-4198E56C0F7F}" destId="{DEA14A7C-FF16-4822-9B2F-9270C504E401}" srcOrd="1" destOrd="0" presId="urn:microsoft.com/office/officeart/2005/8/layout/pyramid3"/>
    <dgm:cxn modelId="{B6421493-0A5C-411A-8A5C-403FE088A691}" type="presParOf" srcId="{E4BB4BD0-7252-4A7E-8037-4198E56C0F7F}" destId="{1A04A680-4689-4AB2-9391-39B44B4DF00C}" srcOrd="2" destOrd="0" presId="urn:microsoft.com/office/officeart/2005/8/layout/pyramid3"/>
    <dgm:cxn modelId="{B36A3800-1E0F-4E47-99AE-5D182E57A270}" type="presParOf" srcId="{E4BB4BD0-7252-4A7E-8037-4198E56C0F7F}" destId="{5B067318-7423-4488-B7B7-02027EBA4209}" srcOrd="3" destOrd="0" presId="urn:microsoft.com/office/officeart/2005/8/layout/pyramid3"/>
    <dgm:cxn modelId="{156EE932-5128-4979-9E40-57743896A4C2}" type="presParOf" srcId="{9CFC7DFE-87E8-48BE-AA23-73A08DB34874}" destId="{F9220976-4A05-4278-85DA-42FBDCCCDFC3}" srcOrd="2" destOrd="0" presId="urn:microsoft.com/office/officeart/2005/8/layout/pyramid3"/>
    <dgm:cxn modelId="{82E3DEBF-9033-45FA-AAA2-206ED9B1BF12}" type="presParOf" srcId="{F9220976-4A05-4278-85DA-42FBDCCCDFC3}" destId="{36BA7CC1-76DE-4FC8-835D-472BE0EB998A}" srcOrd="0" destOrd="0" presId="urn:microsoft.com/office/officeart/2005/8/layout/pyramid3"/>
    <dgm:cxn modelId="{4E637253-1FD7-4C10-B7D0-6A981E918105}" type="presParOf" srcId="{F9220976-4A05-4278-85DA-42FBDCCCDFC3}" destId="{F14F3B1E-DECA-4AAA-A978-95A52CD63519}" srcOrd="1" destOrd="0" presId="urn:microsoft.com/office/officeart/2005/8/layout/pyramid3"/>
    <dgm:cxn modelId="{67BC068F-A63B-4AB8-9DFF-2E121C834BB4}" type="presParOf" srcId="{F9220976-4A05-4278-85DA-42FBDCCCDFC3}" destId="{B00047E8-4067-401D-A1AA-C4F13563015F}" srcOrd="2" destOrd="0" presId="urn:microsoft.com/office/officeart/2005/8/layout/pyramid3"/>
    <dgm:cxn modelId="{E88F771D-C617-47E0-BFFC-F2F808594F74}" type="presParOf" srcId="{F9220976-4A05-4278-85DA-42FBDCCCDFC3}" destId="{B5A5C8EF-2651-4709-B4F6-A3A724918FE2}" srcOrd="3" destOrd="0" presId="urn:microsoft.com/office/officeart/2005/8/layout/pyramid3"/>
    <dgm:cxn modelId="{649D3645-A7C0-4885-AC80-A1513D82D660}" type="presParOf" srcId="{9CFC7DFE-87E8-48BE-AA23-73A08DB34874}" destId="{76886686-9F91-4579-A0B8-4D6F5941FA6E}" srcOrd="3" destOrd="0" presId="urn:microsoft.com/office/officeart/2005/8/layout/pyramid3"/>
    <dgm:cxn modelId="{2388ED03-9E28-4E91-8006-C5576F09DB53}" type="presParOf" srcId="{76886686-9F91-4579-A0B8-4D6F5941FA6E}" destId="{2C18FFFE-EB1E-49AB-A1B5-7AF8AB9EB332}" srcOrd="0" destOrd="0" presId="urn:microsoft.com/office/officeart/2005/8/layout/pyramid3"/>
    <dgm:cxn modelId="{30A9E5A6-8B2F-4CF6-AE12-9AB1ACBEAF68}" type="presParOf" srcId="{76886686-9F91-4579-A0B8-4D6F5941FA6E}" destId="{BC5401A5-E780-48E0-BC87-5394DC8538B0}" srcOrd="1" destOrd="0" presId="urn:microsoft.com/office/officeart/2005/8/layout/pyramid3"/>
    <dgm:cxn modelId="{B14972DB-8A99-4E84-912B-E10D892C4168}" type="presParOf" srcId="{76886686-9F91-4579-A0B8-4D6F5941FA6E}" destId="{3F1FBA1E-FF2E-4A04-A17F-C915A03C038C}" srcOrd="2" destOrd="0" presId="urn:microsoft.com/office/officeart/2005/8/layout/pyramid3"/>
    <dgm:cxn modelId="{452F8093-55FA-4AC5-B5B8-9AE5AF4C417C}" type="presParOf" srcId="{76886686-9F91-4579-A0B8-4D6F5941FA6E}" destId="{99AEE5B9-E3E4-413B-A271-14F51A81AE16}" srcOrd="3" destOrd="0" presId="urn:microsoft.com/office/officeart/2005/8/layout/pyramid3"/>
    <dgm:cxn modelId="{D79D2FC6-9261-4EE3-B43A-9EAC3AF49DA2}" type="presParOf" srcId="{9CFC7DFE-87E8-48BE-AA23-73A08DB34874}" destId="{C6BCB8E9-BA8C-48E2-9C15-64F796B4D8ED}" srcOrd="4" destOrd="0" presId="urn:microsoft.com/office/officeart/2005/8/layout/pyramid3"/>
    <dgm:cxn modelId="{1DF8B1C3-F696-4BC2-A55E-BCCB5D813B85}" type="presParOf" srcId="{C6BCB8E9-BA8C-48E2-9C15-64F796B4D8ED}" destId="{C5EF381C-4EAD-43D3-9D50-C423E5EAE88D}" srcOrd="0" destOrd="0" presId="urn:microsoft.com/office/officeart/2005/8/layout/pyramid3"/>
    <dgm:cxn modelId="{720B76C8-9B94-42E1-A82A-36A41C3C7E75}" type="presParOf" srcId="{C6BCB8E9-BA8C-48E2-9C15-64F796B4D8ED}" destId="{4F1FD62A-A6A4-4793-B174-E99ED0157BED}" srcOrd="1" destOrd="0" presId="urn:microsoft.com/office/officeart/2005/8/layout/pyramid3"/>
    <dgm:cxn modelId="{91DAA15C-E832-401C-A12D-4B37FAF658E2}" type="presParOf" srcId="{C6BCB8E9-BA8C-48E2-9C15-64F796B4D8ED}" destId="{1A0B8D50-FD54-431E-87BF-ADA9FA9F6804}" srcOrd="2" destOrd="0" presId="urn:microsoft.com/office/officeart/2005/8/layout/pyramid3"/>
    <dgm:cxn modelId="{9A338262-D7A9-4AE9-8080-EC4283985CB0}" type="presParOf" srcId="{C6BCB8E9-BA8C-48E2-9C15-64F796B4D8ED}" destId="{8A7FB037-D264-4585-AEB3-4302A2993773}" srcOrd="3" destOrd="0" presId="urn:microsoft.com/office/officeart/2005/8/layout/pyramid3"/>
    <dgm:cxn modelId="{A1166D6C-A00E-43ED-9B4C-45AA88FC1851}" type="presParOf" srcId="{9CFC7DFE-87E8-48BE-AA23-73A08DB34874}" destId="{6AB6F054-24B3-475A-92A9-A3AD201D7278}" srcOrd="5" destOrd="0" presId="urn:microsoft.com/office/officeart/2005/8/layout/pyramid3"/>
    <dgm:cxn modelId="{33492E59-C966-498C-8C64-8402CA57C5DA}" type="presParOf" srcId="{6AB6F054-24B3-475A-92A9-A3AD201D7278}" destId="{C858A20D-DA1B-4960-8096-1ADE947265D1}" srcOrd="0" destOrd="0" presId="urn:microsoft.com/office/officeart/2005/8/layout/pyramid3"/>
    <dgm:cxn modelId="{4EEEFC7B-5B7B-4CFE-983E-4A28B8C60907}" type="presParOf" srcId="{6AB6F054-24B3-475A-92A9-A3AD201D7278}" destId="{6255C1F7-1F72-43B6-98E9-0BBFC4394DB3}" srcOrd="1" destOrd="0" presId="urn:microsoft.com/office/officeart/2005/8/layout/pyramid3"/>
    <dgm:cxn modelId="{D39D0B07-60F7-456F-928A-38359496B7C8}" type="presParOf" srcId="{6AB6F054-24B3-475A-92A9-A3AD201D7278}" destId="{3F988C82-F899-4AC5-BB1D-B8461C849F6E}" srcOrd="2" destOrd="0" presId="urn:microsoft.com/office/officeart/2005/8/layout/pyramid3"/>
    <dgm:cxn modelId="{A7939551-FB45-40A9-BB8A-78B89239F51E}" type="presParOf" srcId="{6AB6F054-24B3-475A-92A9-A3AD201D7278}" destId="{F750A073-5B23-40DA-BA8A-163A45FB3585}" srcOrd="3" destOrd="0" presId="urn:microsoft.com/office/officeart/2005/8/layout/pyramid3"/>
    <dgm:cxn modelId="{0507535F-778A-4441-9B98-7DBF0B26CA34}" type="presParOf" srcId="{9CFC7DFE-87E8-48BE-AA23-73A08DB34874}" destId="{DC6333B1-FB8F-4E16-9930-3BABE69F2376}" srcOrd="6" destOrd="0" presId="urn:microsoft.com/office/officeart/2005/8/layout/pyramid3"/>
    <dgm:cxn modelId="{DC353378-DA91-4CEF-BA05-6C5A9BE41C2C}" type="presParOf" srcId="{DC6333B1-FB8F-4E16-9930-3BABE69F2376}" destId="{890EBD27-3F2D-411E-9480-330C910BE094}" srcOrd="0" destOrd="0" presId="urn:microsoft.com/office/officeart/2005/8/layout/pyramid3"/>
    <dgm:cxn modelId="{37E1C39C-ABD9-44EC-8ED4-8F2001FDE484}" type="presParOf" srcId="{DC6333B1-FB8F-4E16-9930-3BABE69F2376}" destId="{84C7639B-694C-41BE-8532-50B5B7073458}" srcOrd="1" destOrd="0" presId="urn:microsoft.com/office/officeart/2005/8/layout/pyramid3"/>
    <dgm:cxn modelId="{EF4B7EE4-9E2D-4387-A4C2-BC64D6CE4F7E}" type="presParOf" srcId="{DC6333B1-FB8F-4E16-9930-3BABE69F2376}" destId="{81B6090E-3C58-457D-AED3-EF22BDE3586D}" srcOrd="2" destOrd="0" presId="urn:microsoft.com/office/officeart/2005/8/layout/pyramid3"/>
    <dgm:cxn modelId="{369A89DC-6A5B-47B5-9C2C-0CEDEF32D341}" type="presParOf" srcId="{DC6333B1-FB8F-4E16-9930-3BABE69F2376}" destId="{0DBCD72B-6C08-470E-AC9F-80326B862894}" srcOrd="3" destOrd="0" presId="urn:microsoft.com/office/officeart/2005/8/layout/pyramid3"/>
    <dgm:cxn modelId="{65B7D801-5727-4A8F-8AF6-924BEB972AC1}" type="presParOf" srcId="{9CFC7DFE-87E8-48BE-AA23-73A08DB34874}" destId="{E0A3203B-3EF9-42C0-8172-3BBF35B83830}" srcOrd="7" destOrd="0" presId="urn:microsoft.com/office/officeart/2005/8/layout/pyramid3"/>
    <dgm:cxn modelId="{3315B4BD-3379-408D-919F-ECAAB4A3A822}" type="presParOf" srcId="{E0A3203B-3EF9-42C0-8172-3BBF35B83830}" destId="{8430FF92-769F-4948-B399-C6FD3D0ED018}" srcOrd="0" destOrd="0" presId="urn:microsoft.com/office/officeart/2005/8/layout/pyramid3"/>
    <dgm:cxn modelId="{3A8D5752-5CA9-4D14-B1B8-4F850767FC73}" type="presParOf" srcId="{E0A3203B-3EF9-42C0-8172-3BBF35B83830}" destId="{E7B14DE3-C6AB-4385-84D2-2E417A13EA46}" srcOrd="1" destOrd="0" presId="urn:microsoft.com/office/officeart/2005/8/layout/pyramid3"/>
    <dgm:cxn modelId="{8BDA92BC-A61F-4787-AD6A-1BFB8ECD306D}" type="presParOf" srcId="{E0A3203B-3EF9-42C0-8172-3BBF35B83830}" destId="{10E5FB15-CB4C-467F-9676-811B662040F9}" srcOrd="2" destOrd="0" presId="urn:microsoft.com/office/officeart/2005/8/layout/pyramid3"/>
    <dgm:cxn modelId="{7119145D-2566-4615-BA7C-800D34EE5180}" type="presParOf" srcId="{E0A3203B-3EF9-42C0-8172-3BBF35B83830}" destId="{01AA781A-C49A-4F24-98B9-BEAADDF01D02}" srcOrd="3" destOrd="0" presId="urn:microsoft.com/office/officeart/2005/8/layout/pyramid3"/>
    <dgm:cxn modelId="{020061F8-3108-4BB5-B30B-6A57BE4C4E1D}" type="presParOf" srcId="{9CFC7DFE-87E8-48BE-AA23-73A08DB34874}" destId="{B6B8BD52-EA8B-4929-B449-5C23E165EE67}" srcOrd="8" destOrd="0" presId="urn:microsoft.com/office/officeart/2005/8/layout/pyramid3"/>
    <dgm:cxn modelId="{ABAF4D7A-85AE-4DA9-9346-798F76BF04F6}" type="presParOf" srcId="{B6B8BD52-EA8B-4929-B449-5C23E165EE67}" destId="{4319ABCA-7044-4A69-B688-35C2C27A11B7}" srcOrd="0" destOrd="0" presId="urn:microsoft.com/office/officeart/2005/8/layout/pyramid3"/>
    <dgm:cxn modelId="{1E4D6891-28A9-4B21-BA23-41881532B041}" type="presParOf" srcId="{B6B8BD52-EA8B-4929-B449-5C23E165EE67}" destId="{F9119154-264F-47B2-B9D7-D2BCA20E0070}" srcOrd="1" destOrd="0" presId="urn:microsoft.com/office/officeart/2005/8/layout/pyramid3"/>
    <dgm:cxn modelId="{83E697E6-8195-414A-BE44-A49D38616069}" type="presParOf" srcId="{B6B8BD52-EA8B-4929-B449-5C23E165EE67}" destId="{1BAACED0-1925-4ACD-848C-4EB6796051A9}" srcOrd="2" destOrd="0" presId="urn:microsoft.com/office/officeart/2005/8/layout/pyramid3"/>
    <dgm:cxn modelId="{BFA98543-0F4B-4807-BD4E-A37662C03E8A}" type="presParOf" srcId="{B6B8BD52-EA8B-4929-B449-5C23E165EE67}" destId="{4E07684C-5B43-411C-B72A-4B2B2916E594}" srcOrd="3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08F692-D8E8-4690-A859-9798C8B71D35}" type="doc">
      <dgm:prSet loTypeId="urn:microsoft.com/office/officeart/2005/8/layout/cycle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E6E3BF6-C8BD-49AA-AC82-6E8D59F156FD}">
      <dgm:prSet phldrT="[Текст]" custT="1"/>
      <dgm:spPr/>
      <dgm:t>
        <a:bodyPr/>
        <a:lstStyle/>
        <a:p>
          <a:pPr algn="ctr"/>
          <a:r>
            <a:rPr lang="ru-RU" sz="1700" b="1"/>
            <a:t>УСН </a:t>
          </a:r>
          <a:endParaRPr lang="ru-RU" sz="1700" b="1" dirty="0"/>
        </a:p>
      </dgm:t>
    </dgm:pt>
    <dgm:pt modelId="{7D56A9C5-A2C4-4E95-B079-4E3F8B70C8EF}" type="parTrans" cxnId="{309EA16C-0137-4233-B1B2-6103AB8F0795}">
      <dgm:prSet/>
      <dgm:spPr/>
      <dgm:t>
        <a:bodyPr/>
        <a:lstStyle/>
        <a:p>
          <a:endParaRPr lang="ru-RU"/>
        </a:p>
      </dgm:t>
    </dgm:pt>
    <dgm:pt modelId="{3BC181D2-F5C3-4D31-9015-F94F6B484EE2}" type="sibTrans" cxnId="{309EA16C-0137-4233-B1B2-6103AB8F0795}">
      <dgm:prSet/>
      <dgm:spPr/>
      <dgm:t>
        <a:bodyPr/>
        <a:lstStyle/>
        <a:p>
          <a:endParaRPr lang="ru-RU"/>
        </a:p>
      </dgm:t>
    </dgm:pt>
    <dgm:pt modelId="{E8D07B4C-4D4A-44C5-B5E7-3A2EF2D49F02}">
      <dgm:prSet phldrT="[Текст]" custT="1"/>
      <dgm:spPr/>
      <dgm:t>
        <a:bodyPr/>
        <a:lstStyle/>
        <a:p>
          <a:pPr algn="ctr"/>
          <a:r>
            <a:rPr lang="ru-RU" sz="1100" b="1">
              <a:latin typeface="Times New Roman" panose="02020603050405020304" pitchFamily="18" charset="0"/>
              <a:cs typeface="Times New Roman" panose="02020603050405020304" pitchFamily="18" charset="0"/>
            </a:rPr>
            <a:t>Норматив отчислений: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1D66E-CA3D-4A41-B5E1-E9ABCE185391}" type="parTrans" cxnId="{21DB5258-4343-4139-8A1F-32A8E3EA0BC5}">
      <dgm:prSet/>
      <dgm:spPr/>
      <dgm:t>
        <a:bodyPr/>
        <a:lstStyle/>
        <a:p>
          <a:endParaRPr lang="ru-RU"/>
        </a:p>
      </dgm:t>
    </dgm:pt>
    <dgm:pt modelId="{AA466F32-B3A5-452F-BE49-F12CA70C6083}" type="sibTrans" cxnId="{21DB5258-4343-4139-8A1F-32A8E3EA0BC5}">
      <dgm:prSet/>
      <dgm:spPr/>
      <dgm:t>
        <a:bodyPr/>
        <a:lstStyle/>
        <a:p>
          <a:endParaRPr lang="ru-RU"/>
        </a:p>
      </dgm:t>
    </dgm:pt>
    <dgm:pt modelId="{EE3C238E-AB59-4EAD-AC39-1C38731A95C5}">
      <dgm:prSet phldrT="[Текст]"/>
      <dgm:spPr/>
      <dgm:t>
        <a:bodyPr/>
        <a:lstStyle/>
        <a:p>
          <a:r>
            <a:rPr lang="ru-RU" b="1"/>
            <a:t>ЕНВД </a:t>
          </a:r>
          <a:endParaRPr lang="ru-RU" b="1" dirty="0"/>
        </a:p>
      </dgm:t>
    </dgm:pt>
    <dgm:pt modelId="{D49A42DF-679E-4F09-B7E6-2A2896EEDE67}" type="parTrans" cxnId="{8DD421BB-06D9-4B77-B0A7-627B064FB0BA}">
      <dgm:prSet/>
      <dgm:spPr/>
      <dgm:t>
        <a:bodyPr/>
        <a:lstStyle/>
        <a:p>
          <a:endParaRPr lang="ru-RU"/>
        </a:p>
      </dgm:t>
    </dgm:pt>
    <dgm:pt modelId="{F75C4C49-805E-43EB-8127-AE7554535068}" type="sibTrans" cxnId="{8DD421BB-06D9-4B77-B0A7-627B064FB0BA}">
      <dgm:prSet/>
      <dgm:spPr/>
      <dgm:t>
        <a:bodyPr/>
        <a:lstStyle/>
        <a:p>
          <a:endParaRPr lang="ru-RU"/>
        </a:p>
      </dgm:t>
    </dgm:pt>
    <dgm:pt modelId="{B0AFC274-D08F-47A3-8049-8CF9BBD79234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Отменен                   с 1 января 2021 года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/>
        </a:p>
      </dgm:t>
    </dgm:pt>
    <dgm:pt modelId="{029C1C81-8D97-4842-BF45-32B1B1EC2265}" type="parTrans" cxnId="{D7C9A940-6358-4FEB-AF1F-EBFBC2E36930}">
      <dgm:prSet/>
      <dgm:spPr/>
      <dgm:t>
        <a:bodyPr/>
        <a:lstStyle/>
        <a:p>
          <a:endParaRPr lang="ru-RU"/>
        </a:p>
      </dgm:t>
    </dgm:pt>
    <dgm:pt modelId="{C2CB3B3E-98F6-452A-BF9C-01CBC593F3CB}" type="sibTrans" cxnId="{D7C9A940-6358-4FEB-AF1F-EBFBC2E36930}">
      <dgm:prSet/>
      <dgm:spPr/>
      <dgm:t>
        <a:bodyPr/>
        <a:lstStyle/>
        <a:p>
          <a:endParaRPr lang="ru-RU"/>
        </a:p>
      </dgm:t>
    </dgm:pt>
    <dgm:pt modelId="{B164A08D-71A9-495B-8A14-840A8AAC4C86}">
      <dgm:prSet phldrT="[Текст]"/>
      <dgm:spPr/>
      <dgm:t>
        <a:bodyPr/>
        <a:lstStyle/>
        <a:p>
          <a:r>
            <a:rPr lang="ru-RU" b="1"/>
            <a:t>ЕСХН</a:t>
          </a:r>
          <a:endParaRPr lang="ru-RU" b="1" dirty="0"/>
        </a:p>
      </dgm:t>
    </dgm:pt>
    <dgm:pt modelId="{DF26BD8E-6BFB-4C17-8924-F4D772105D36}" type="parTrans" cxnId="{4D3844A2-C30D-4F17-8694-B3454DC0D0A2}">
      <dgm:prSet/>
      <dgm:spPr/>
      <dgm:t>
        <a:bodyPr/>
        <a:lstStyle/>
        <a:p>
          <a:endParaRPr lang="ru-RU"/>
        </a:p>
      </dgm:t>
    </dgm:pt>
    <dgm:pt modelId="{48E75DF0-7051-49A9-8EFC-6DAAEE033B62}" type="sibTrans" cxnId="{4D3844A2-C30D-4F17-8694-B3454DC0D0A2}">
      <dgm:prSet/>
      <dgm:spPr/>
      <dgm:t>
        <a:bodyPr/>
        <a:lstStyle/>
        <a:p>
          <a:endParaRPr lang="ru-RU"/>
        </a:p>
      </dgm:t>
    </dgm:pt>
    <dgm:pt modelId="{CFA5D2DB-4ABE-4ADF-B314-EBF9B8A0B9CE}">
      <dgm:prSet phldrT="[Текст]" custT="1"/>
      <dgm:spPr/>
      <dgm:t>
        <a:bodyPr/>
        <a:lstStyle/>
        <a:p>
          <a:pPr algn="l"/>
          <a:r>
            <a:rPr lang="ru-RU" sz="1050" b="1" dirty="0">
              <a:latin typeface="Times New Roman" panose="02020603050405020304" pitchFamily="18" charset="0"/>
              <a:cs typeface="Times New Roman" panose="02020603050405020304" pitchFamily="18" charset="0"/>
            </a:rPr>
            <a:t>с город. пос. – 50%</a:t>
          </a:r>
        </a:p>
      </dgm:t>
    </dgm:pt>
    <dgm:pt modelId="{DF9F6951-70B8-492E-A9DF-50D42A71E02B}" type="parTrans" cxnId="{48890052-CAE7-4637-81B1-72FDB23D80E7}">
      <dgm:prSet/>
      <dgm:spPr/>
      <dgm:t>
        <a:bodyPr/>
        <a:lstStyle/>
        <a:p>
          <a:endParaRPr lang="ru-RU"/>
        </a:p>
      </dgm:t>
    </dgm:pt>
    <dgm:pt modelId="{2C6E02BF-E3A0-496D-A743-D3EFCCFF5314}" type="sibTrans" cxnId="{48890052-CAE7-4637-81B1-72FDB23D80E7}">
      <dgm:prSet/>
      <dgm:spPr/>
      <dgm:t>
        <a:bodyPr/>
        <a:lstStyle/>
        <a:p>
          <a:endParaRPr lang="ru-RU"/>
        </a:p>
      </dgm:t>
    </dgm:pt>
    <dgm:pt modelId="{F6778262-E082-4743-812F-C2A72BCC9844}">
      <dgm:prSet phldrT="[Текст]"/>
      <dgm:spPr/>
      <dgm:t>
        <a:bodyPr/>
        <a:lstStyle/>
        <a:p>
          <a:r>
            <a:rPr lang="ru-RU" b="1"/>
            <a:t>Патент</a:t>
          </a:r>
          <a:endParaRPr lang="ru-RU" b="1" dirty="0"/>
        </a:p>
      </dgm:t>
    </dgm:pt>
    <dgm:pt modelId="{7ABA784B-F17E-48CA-9BB2-CEB3789A739D}" type="parTrans" cxnId="{1746D487-58F3-4945-8A4B-EDC145528380}">
      <dgm:prSet/>
      <dgm:spPr/>
      <dgm:t>
        <a:bodyPr/>
        <a:lstStyle/>
        <a:p>
          <a:endParaRPr lang="ru-RU"/>
        </a:p>
      </dgm:t>
    </dgm:pt>
    <dgm:pt modelId="{56B708D6-D745-4EA9-8F8F-7C3D41959992}" type="sibTrans" cxnId="{1746D487-58F3-4945-8A4B-EDC145528380}">
      <dgm:prSet/>
      <dgm:spPr/>
      <dgm:t>
        <a:bodyPr/>
        <a:lstStyle/>
        <a:p>
          <a:endParaRPr lang="ru-RU"/>
        </a:p>
      </dgm:t>
    </dgm:pt>
    <dgm:pt modelId="{243DE344-6797-4373-A4D7-F74557F5FA3E}">
      <dgm:prSet phldrT="[Текст]" custT="1"/>
      <dgm:spPr/>
      <dgm:t>
        <a:bodyPr/>
        <a:lstStyle/>
        <a:p>
          <a:pPr algn="ctr"/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Норматив отчислений: </a:t>
          </a:r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100%</a:t>
          </a:r>
        </a:p>
      </dgm:t>
    </dgm:pt>
    <dgm:pt modelId="{3DA4A6F0-DED4-4463-B146-9831B18E08E6}" type="parTrans" cxnId="{82D9DAE7-91FE-47E9-A4AF-499EB452623D}">
      <dgm:prSet/>
      <dgm:spPr/>
      <dgm:t>
        <a:bodyPr/>
        <a:lstStyle/>
        <a:p>
          <a:endParaRPr lang="ru-RU"/>
        </a:p>
      </dgm:t>
    </dgm:pt>
    <dgm:pt modelId="{20C67696-72B8-4B1B-A0D2-DBDBC28E483B}" type="sibTrans" cxnId="{82D9DAE7-91FE-47E9-A4AF-499EB452623D}">
      <dgm:prSet/>
      <dgm:spPr/>
      <dgm:t>
        <a:bodyPr/>
        <a:lstStyle/>
        <a:p>
          <a:endParaRPr lang="ru-RU"/>
        </a:p>
      </dgm:t>
    </dgm:pt>
    <dgm:pt modelId="{84E55B9A-5E30-4202-97AE-7E480F7441ED}">
      <dgm:prSet phldrT="[Текст]" custT="1"/>
      <dgm:spPr/>
      <dgm:t>
        <a:bodyPr/>
        <a:lstStyle/>
        <a:p>
          <a:pPr algn="ctr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58,46 </a:t>
          </a:r>
          <a:r>
            <a:rPr lang="ru-RU" sz="1100" dirty="0"/>
            <a:t>%</a:t>
          </a:r>
        </a:p>
      </dgm:t>
    </dgm:pt>
    <dgm:pt modelId="{05E63578-0B8C-4FDA-89CC-E130880745CD}" type="parTrans" cxnId="{750D6E8F-D88B-4615-A77E-009B48401C28}">
      <dgm:prSet/>
      <dgm:spPr/>
      <dgm:t>
        <a:bodyPr/>
        <a:lstStyle/>
        <a:p>
          <a:endParaRPr lang="ru-RU"/>
        </a:p>
      </dgm:t>
    </dgm:pt>
    <dgm:pt modelId="{8C300F77-B4AA-4DB3-B287-E7353ADEA6C9}" type="sibTrans" cxnId="{750D6E8F-D88B-4615-A77E-009B48401C28}">
      <dgm:prSet/>
      <dgm:spPr/>
      <dgm:t>
        <a:bodyPr/>
        <a:lstStyle/>
        <a:p>
          <a:endParaRPr lang="ru-RU"/>
        </a:p>
      </dgm:t>
    </dgm:pt>
    <dgm:pt modelId="{CD5EDAD5-62F8-4154-93AD-DA01C3B3DEC7}">
      <dgm:prSet phldrT="[Текст]"/>
      <dgm:spPr/>
      <dgm:t>
        <a:bodyPr/>
        <a:lstStyle/>
        <a:p>
          <a:pPr algn="ctr"/>
          <a:endParaRPr lang="ru-RU" sz="500" dirty="0"/>
        </a:p>
      </dgm:t>
    </dgm:pt>
    <dgm:pt modelId="{F21FC558-CE4C-4A4D-8CCC-3754B20C5D0C}" type="parTrans" cxnId="{BEB6F787-AABD-43D7-AE83-F4128296A616}">
      <dgm:prSet/>
      <dgm:spPr/>
      <dgm:t>
        <a:bodyPr/>
        <a:lstStyle/>
        <a:p>
          <a:endParaRPr lang="ru-RU"/>
        </a:p>
      </dgm:t>
    </dgm:pt>
    <dgm:pt modelId="{41CEB6E8-0127-410A-824C-04AB4884CAC6}" type="sibTrans" cxnId="{BEB6F787-AABD-43D7-AE83-F4128296A616}">
      <dgm:prSet/>
      <dgm:spPr/>
      <dgm:t>
        <a:bodyPr/>
        <a:lstStyle/>
        <a:p>
          <a:endParaRPr lang="ru-RU"/>
        </a:p>
      </dgm:t>
    </dgm:pt>
    <dgm:pt modelId="{35A70BA7-B321-4092-863A-DEAB3E17EBAA}">
      <dgm:prSet phldrT="[Текст]" custT="1"/>
      <dgm:spPr/>
      <dgm:t>
        <a:bodyPr/>
        <a:lstStyle/>
        <a:p>
          <a:pPr algn="l"/>
          <a:r>
            <a:rPr lang="ru-RU" sz="1050" b="1" dirty="0">
              <a:latin typeface="Times New Roman" panose="02020603050405020304" pitchFamily="18" charset="0"/>
              <a:cs typeface="Times New Roman" panose="02020603050405020304" pitchFamily="18" charset="0"/>
            </a:rPr>
            <a:t>с сельс. пос. – 70%</a:t>
          </a:r>
        </a:p>
      </dgm:t>
    </dgm:pt>
    <dgm:pt modelId="{40674B70-1B6E-4BC7-98D0-49F6610FF528}" type="parTrans" cxnId="{58059667-3B21-4464-83EF-67784691143F}">
      <dgm:prSet/>
      <dgm:spPr/>
      <dgm:t>
        <a:bodyPr/>
        <a:lstStyle/>
        <a:p>
          <a:endParaRPr lang="ru-RU"/>
        </a:p>
      </dgm:t>
    </dgm:pt>
    <dgm:pt modelId="{397BF7E0-5F76-4CA1-9D1B-0FA90496B947}" type="sibTrans" cxnId="{58059667-3B21-4464-83EF-67784691143F}">
      <dgm:prSet/>
      <dgm:spPr/>
      <dgm:t>
        <a:bodyPr/>
        <a:lstStyle/>
        <a:p>
          <a:endParaRPr lang="ru-RU"/>
        </a:p>
      </dgm:t>
    </dgm:pt>
    <dgm:pt modelId="{A80F7E1B-8A13-455D-B8E5-253B69A9836D}" type="pres">
      <dgm:prSet presAssocID="{C508F692-D8E8-4690-A859-9798C8B71D3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CB56ED-70EA-4FA1-8277-1B1345FDEBD6}" type="pres">
      <dgm:prSet presAssocID="{C508F692-D8E8-4690-A859-9798C8B71D35}" presName="children" presStyleCnt="0"/>
      <dgm:spPr/>
    </dgm:pt>
    <dgm:pt modelId="{7715C63A-09DB-4F6D-B5AF-FA561B4A50AC}" type="pres">
      <dgm:prSet presAssocID="{C508F692-D8E8-4690-A859-9798C8B71D35}" presName="child1group" presStyleCnt="0"/>
      <dgm:spPr/>
    </dgm:pt>
    <dgm:pt modelId="{26E0A88E-3E36-4269-94F4-50DB8D50D38E}" type="pres">
      <dgm:prSet presAssocID="{C508F692-D8E8-4690-A859-9798C8B71D35}" presName="child1" presStyleLbl="bgAcc1" presStyleIdx="0" presStyleCnt="4" custScaleX="155686" custLinFactNeighborX="-47293" custLinFactNeighborY="2817"/>
      <dgm:spPr/>
      <dgm:t>
        <a:bodyPr/>
        <a:lstStyle/>
        <a:p>
          <a:endParaRPr lang="ru-RU"/>
        </a:p>
      </dgm:t>
    </dgm:pt>
    <dgm:pt modelId="{6D6D3A23-B0D4-440E-8883-F2949357B719}" type="pres">
      <dgm:prSet presAssocID="{C508F692-D8E8-4690-A859-9798C8B71D3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4D508-2ED5-4BD5-BA30-7B11F9972E80}" type="pres">
      <dgm:prSet presAssocID="{C508F692-D8E8-4690-A859-9798C8B71D35}" presName="child2group" presStyleCnt="0"/>
      <dgm:spPr/>
    </dgm:pt>
    <dgm:pt modelId="{450AF9FE-CB27-450F-9CAF-35211B85E595}" type="pres">
      <dgm:prSet presAssocID="{C508F692-D8E8-4690-A859-9798C8B71D35}" presName="child2" presStyleLbl="bgAcc1" presStyleIdx="1" presStyleCnt="4" custFlipHor="1" custScaleX="163611" custLinFactNeighborX="41424" custLinFactNeighborY="7194"/>
      <dgm:spPr/>
      <dgm:t>
        <a:bodyPr/>
        <a:lstStyle/>
        <a:p>
          <a:endParaRPr lang="ru-RU"/>
        </a:p>
      </dgm:t>
    </dgm:pt>
    <dgm:pt modelId="{80F4E22E-2990-471B-A067-E6A5382D2456}" type="pres">
      <dgm:prSet presAssocID="{C508F692-D8E8-4690-A859-9798C8B71D3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3FFA8-F6D5-4826-9C95-B44BABF20C40}" type="pres">
      <dgm:prSet presAssocID="{C508F692-D8E8-4690-A859-9798C8B71D35}" presName="child3group" presStyleCnt="0"/>
      <dgm:spPr/>
    </dgm:pt>
    <dgm:pt modelId="{F95C88A7-B33C-41EF-9033-AC9EB8F00251}" type="pres">
      <dgm:prSet presAssocID="{C508F692-D8E8-4690-A859-9798C8B71D35}" presName="child3" presStyleLbl="bgAcc1" presStyleIdx="2" presStyleCnt="4" custScaleX="139902" custScaleY="103133" custLinFactNeighborX="28068" custLinFactNeighborY="-20992"/>
      <dgm:spPr/>
      <dgm:t>
        <a:bodyPr/>
        <a:lstStyle/>
        <a:p>
          <a:endParaRPr lang="ru-RU"/>
        </a:p>
      </dgm:t>
    </dgm:pt>
    <dgm:pt modelId="{7062EB99-34C2-4DA3-A8C1-6CF0542973F9}" type="pres">
      <dgm:prSet presAssocID="{C508F692-D8E8-4690-A859-9798C8B71D3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13FCF-1F79-4B64-9B9E-C24E5E481402}" type="pres">
      <dgm:prSet presAssocID="{C508F692-D8E8-4690-A859-9798C8B71D35}" presName="child4group" presStyleCnt="0"/>
      <dgm:spPr/>
    </dgm:pt>
    <dgm:pt modelId="{CEAB9198-6CB1-4A9D-93A3-DAFDE319EBC7}" type="pres">
      <dgm:prSet presAssocID="{C508F692-D8E8-4690-A859-9798C8B71D35}" presName="child4" presStyleLbl="bgAcc1" presStyleIdx="3" presStyleCnt="4" custScaleX="147120" custLinFactNeighborX="-17920" custLinFactNeighborY="-18443"/>
      <dgm:spPr/>
      <dgm:t>
        <a:bodyPr/>
        <a:lstStyle/>
        <a:p>
          <a:endParaRPr lang="ru-RU"/>
        </a:p>
      </dgm:t>
    </dgm:pt>
    <dgm:pt modelId="{FC5E292D-58E0-4622-B0D9-D1ADC45B2D4D}" type="pres">
      <dgm:prSet presAssocID="{C508F692-D8E8-4690-A859-9798C8B71D3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021E1-D988-443C-9628-9A378E862088}" type="pres">
      <dgm:prSet presAssocID="{C508F692-D8E8-4690-A859-9798C8B71D35}" presName="childPlaceholder" presStyleCnt="0"/>
      <dgm:spPr/>
    </dgm:pt>
    <dgm:pt modelId="{01188348-4705-4555-901B-24B4335573C6}" type="pres">
      <dgm:prSet presAssocID="{C508F692-D8E8-4690-A859-9798C8B71D35}" presName="circle" presStyleCnt="0"/>
      <dgm:spPr/>
    </dgm:pt>
    <dgm:pt modelId="{7ED42A3C-732A-494F-92B2-C008DEFCB540}" type="pres">
      <dgm:prSet presAssocID="{C508F692-D8E8-4690-A859-9798C8B71D35}" presName="quadrant1" presStyleLbl="node1" presStyleIdx="0" presStyleCnt="4" custLinFactNeighborX="1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2B2EC-4E8A-4B08-A4FB-6C97C5525B85}" type="pres">
      <dgm:prSet presAssocID="{C508F692-D8E8-4690-A859-9798C8B71D3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D433C-012E-4F42-96B4-0C1E62BF77C0}" type="pres">
      <dgm:prSet presAssocID="{C508F692-D8E8-4690-A859-9798C8B71D3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FDED3-13FE-4570-93C8-601070EECBBD}" type="pres">
      <dgm:prSet presAssocID="{C508F692-D8E8-4690-A859-9798C8B71D3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C1A0A-8E2C-4EEF-83F8-CB352D01304E}" type="pres">
      <dgm:prSet presAssocID="{C508F692-D8E8-4690-A859-9798C8B71D35}" presName="quadrantPlaceholder" presStyleCnt="0"/>
      <dgm:spPr/>
    </dgm:pt>
    <dgm:pt modelId="{398295BE-EE3A-43EF-901D-BDFBD3CA4F89}" type="pres">
      <dgm:prSet presAssocID="{C508F692-D8E8-4690-A859-9798C8B71D35}" presName="center1" presStyleLbl="fgShp" presStyleIdx="0" presStyleCnt="2"/>
      <dgm:spPr/>
    </dgm:pt>
    <dgm:pt modelId="{0EA94E87-6B1F-4FC9-93AC-75D237A788C4}" type="pres">
      <dgm:prSet presAssocID="{C508F692-D8E8-4690-A859-9798C8B71D35}" presName="center2" presStyleLbl="fgShp" presStyleIdx="1" presStyleCnt="2"/>
      <dgm:spPr/>
    </dgm:pt>
  </dgm:ptLst>
  <dgm:cxnLst>
    <dgm:cxn modelId="{1746D487-58F3-4945-8A4B-EDC145528380}" srcId="{C508F692-D8E8-4690-A859-9798C8B71D35}" destId="{F6778262-E082-4743-812F-C2A72BCC9844}" srcOrd="3" destOrd="0" parTransId="{7ABA784B-F17E-48CA-9BB2-CEB3789A739D}" sibTransId="{56B708D6-D745-4EA9-8F8F-7C3D41959992}"/>
    <dgm:cxn modelId="{AAD1DC4F-241D-48F7-A6AD-E47B729B4CCD}" type="presOf" srcId="{35A70BA7-B321-4092-863A-DEAB3E17EBAA}" destId="{7062EB99-34C2-4DA3-A8C1-6CF0542973F9}" srcOrd="1" destOrd="1" presId="urn:microsoft.com/office/officeart/2005/8/layout/cycle4"/>
    <dgm:cxn modelId="{E6477633-369A-4050-AA10-6660B39A65FB}" type="presOf" srcId="{243DE344-6797-4373-A4D7-F74557F5FA3E}" destId="{CEAB9198-6CB1-4A9D-93A3-DAFDE319EBC7}" srcOrd="0" destOrd="0" presId="urn:microsoft.com/office/officeart/2005/8/layout/cycle4"/>
    <dgm:cxn modelId="{2FB301B3-D05F-4DE5-9C09-67656BA627D5}" type="presOf" srcId="{84E55B9A-5E30-4202-97AE-7E480F7441ED}" destId="{26E0A88E-3E36-4269-94F4-50DB8D50D38E}" srcOrd="0" destOrd="1" presId="urn:microsoft.com/office/officeart/2005/8/layout/cycle4"/>
    <dgm:cxn modelId="{CA47CF7A-FE25-440E-BE66-A89C6588371B}" type="presOf" srcId="{CD5EDAD5-62F8-4154-93AD-DA01C3B3DEC7}" destId="{6D6D3A23-B0D4-440E-8883-F2949357B719}" srcOrd="1" destOrd="2" presId="urn:microsoft.com/office/officeart/2005/8/layout/cycle4"/>
    <dgm:cxn modelId="{21DB5258-4343-4139-8A1F-32A8E3EA0BC5}" srcId="{BE6E3BF6-C8BD-49AA-AC82-6E8D59F156FD}" destId="{E8D07B4C-4D4A-44C5-B5E7-3A2EF2D49F02}" srcOrd="0" destOrd="0" parTransId="{C901D66E-CA3D-4A41-B5E1-E9ABCE185391}" sibTransId="{AA466F32-B3A5-452F-BE49-F12CA70C6083}"/>
    <dgm:cxn modelId="{8C50A403-8A87-4BB5-9547-DDAD8870C9DE}" type="presOf" srcId="{F6778262-E082-4743-812F-C2A72BCC9844}" destId="{BA1FDED3-13FE-4570-93C8-601070EECBBD}" srcOrd="0" destOrd="0" presId="urn:microsoft.com/office/officeart/2005/8/layout/cycle4"/>
    <dgm:cxn modelId="{9B19D874-3C7E-4269-B4EA-7EA0E4F63967}" type="presOf" srcId="{CFA5D2DB-4ABE-4ADF-B314-EBF9B8A0B9CE}" destId="{7062EB99-34C2-4DA3-A8C1-6CF0542973F9}" srcOrd="1" destOrd="0" presId="urn:microsoft.com/office/officeart/2005/8/layout/cycle4"/>
    <dgm:cxn modelId="{DD3C1DFE-2044-4D92-8A9C-485F4CC54987}" type="presOf" srcId="{BE6E3BF6-C8BD-49AA-AC82-6E8D59F156FD}" destId="{7ED42A3C-732A-494F-92B2-C008DEFCB540}" srcOrd="0" destOrd="0" presId="urn:microsoft.com/office/officeart/2005/8/layout/cycle4"/>
    <dgm:cxn modelId="{1851210F-57C2-47BC-9590-4CCFB991D732}" type="presOf" srcId="{B164A08D-71A9-495B-8A14-840A8AAC4C86}" destId="{E89D433C-012E-4F42-96B4-0C1E62BF77C0}" srcOrd="0" destOrd="0" presId="urn:microsoft.com/office/officeart/2005/8/layout/cycle4"/>
    <dgm:cxn modelId="{8694D192-80E1-41AA-BE48-934D85EFAC09}" type="presOf" srcId="{E8D07B4C-4D4A-44C5-B5E7-3A2EF2D49F02}" destId="{6D6D3A23-B0D4-440E-8883-F2949357B719}" srcOrd="1" destOrd="0" presId="urn:microsoft.com/office/officeart/2005/8/layout/cycle4"/>
    <dgm:cxn modelId="{5585D05F-DE09-4817-9EFA-B2C201E368FA}" type="presOf" srcId="{B0AFC274-D08F-47A3-8049-8CF9BBD79234}" destId="{450AF9FE-CB27-450F-9CAF-35211B85E595}" srcOrd="0" destOrd="0" presId="urn:microsoft.com/office/officeart/2005/8/layout/cycle4"/>
    <dgm:cxn modelId="{D7C9A940-6358-4FEB-AF1F-EBFBC2E36930}" srcId="{EE3C238E-AB59-4EAD-AC39-1C38731A95C5}" destId="{B0AFC274-D08F-47A3-8049-8CF9BBD79234}" srcOrd="0" destOrd="0" parTransId="{029C1C81-8D97-4842-BF45-32B1B1EC2265}" sibTransId="{C2CB3B3E-98F6-452A-BF9C-01CBC593F3CB}"/>
    <dgm:cxn modelId="{BEB6F787-AABD-43D7-AE83-F4128296A616}" srcId="{BE6E3BF6-C8BD-49AA-AC82-6E8D59F156FD}" destId="{CD5EDAD5-62F8-4154-93AD-DA01C3B3DEC7}" srcOrd="2" destOrd="0" parTransId="{F21FC558-CE4C-4A4D-8CCC-3754B20C5D0C}" sibTransId="{41CEB6E8-0127-410A-824C-04AB4884CAC6}"/>
    <dgm:cxn modelId="{58059667-3B21-4464-83EF-67784691143F}" srcId="{B164A08D-71A9-495B-8A14-840A8AAC4C86}" destId="{35A70BA7-B321-4092-863A-DEAB3E17EBAA}" srcOrd="1" destOrd="0" parTransId="{40674B70-1B6E-4BC7-98D0-49F6610FF528}" sibTransId="{397BF7E0-5F76-4CA1-9D1B-0FA90496B947}"/>
    <dgm:cxn modelId="{18BD8B2F-5478-425C-9B3B-5C335B9446E6}" type="presOf" srcId="{CD5EDAD5-62F8-4154-93AD-DA01C3B3DEC7}" destId="{26E0A88E-3E36-4269-94F4-50DB8D50D38E}" srcOrd="0" destOrd="2" presId="urn:microsoft.com/office/officeart/2005/8/layout/cycle4"/>
    <dgm:cxn modelId="{A348F1E9-3D5A-4CB4-9D96-C8F2BE5DE34A}" type="presOf" srcId="{84E55B9A-5E30-4202-97AE-7E480F7441ED}" destId="{6D6D3A23-B0D4-440E-8883-F2949357B719}" srcOrd="1" destOrd="1" presId="urn:microsoft.com/office/officeart/2005/8/layout/cycle4"/>
    <dgm:cxn modelId="{6AE287B9-9C6C-4DC6-8F4D-4E284431452E}" type="presOf" srcId="{E8D07B4C-4D4A-44C5-B5E7-3A2EF2D49F02}" destId="{26E0A88E-3E36-4269-94F4-50DB8D50D38E}" srcOrd="0" destOrd="0" presId="urn:microsoft.com/office/officeart/2005/8/layout/cycle4"/>
    <dgm:cxn modelId="{F4BA1FB5-15F2-44D4-A8CA-A8410045C220}" type="presOf" srcId="{C508F692-D8E8-4690-A859-9798C8B71D35}" destId="{A80F7E1B-8A13-455D-B8E5-253B69A9836D}" srcOrd="0" destOrd="0" presId="urn:microsoft.com/office/officeart/2005/8/layout/cycle4"/>
    <dgm:cxn modelId="{45F1C2AF-6562-4DC9-B3C5-8A6A28750577}" type="presOf" srcId="{CFA5D2DB-4ABE-4ADF-B314-EBF9B8A0B9CE}" destId="{F95C88A7-B33C-41EF-9033-AC9EB8F00251}" srcOrd="0" destOrd="0" presId="urn:microsoft.com/office/officeart/2005/8/layout/cycle4"/>
    <dgm:cxn modelId="{7C70D332-D60B-4858-A0FE-0CD15E1ADF6A}" type="presOf" srcId="{EE3C238E-AB59-4EAD-AC39-1C38731A95C5}" destId="{FF32B2EC-4E8A-4B08-A4FB-6C97C5525B85}" srcOrd="0" destOrd="0" presId="urn:microsoft.com/office/officeart/2005/8/layout/cycle4"/>
    <dgm:cxn modelId="{82D9DAE7-91FE-47E9-A4AF-499EB452623D}" srcId="{F6778262-E082-4743-812F-C2A72BCC9844}" destId="{243DE344-6797-4373-A4D7-F74557F5FA3E}" srcOrd="0" destOrd="0" parTransId="{3DA4A6F0-DED4-4463-B146-9831B18E08E6}" sibTransId="{20C67696-72B8-4B1B-A0D2-DBDBC28E483B}"/>
    <dgm:cxn modelId="{A20FA1E2-3079-49E8-93FE-88787C105247}" type="presOf" srcId="{243DE344-6797-4373-A4D7-F74557F5FA3E}" destId="{FC5E292D-58E0-4622-B0D9-D1ADC45B2D4D}" srcOrd="1" destOrd="0" presId="urn:microsoft.com/office/officeart/2005/8/layout/cycle4"/>
    <dgm:cxn modelId="{4D3844A2-C30D-4F17-8694-B3454DC0D0A2}" srcId="{C508F692-D8E8-4690-A859-9798C8B71D35}" destId="{B164A08D-71A9-495B-8A14-840A8AAC4C86}" srcOrd="2" destOrd="0" parTransId="{DF26BD8E-6BFB-4C17-8924-F4D772105D36}" sibTransId="{48E75DF0-7051-49A9-8EFC-6DAAEE033B62}"/>
    <dgm:cxn modelId="{48890052-CAE7-4637-81B1-72FDB23D80E7}" srcId="{B164A08D-71A9-495B-8A14-840A8AAC4C86}" destId="{CFA5D2DB-4ABE-4ADF-B314-EBF9B8A0B9CE}" srcOrd="0" destOrd="0" parTransId="{DF9F6951-70B8-492E-A9DF-50D42A71E02B}" sibTransId="{2C6E02BF-E3A0-496D-A743-D3EFCCFF5314}"/>
    <dgm:cxn modelId="{750D6E8F-D88B-4615-A77E-009B48401C28}" srcId="{BE6E3BF6-C8BD-49AA-AC82-6E8D59F156FD}" destId="{84E55B9A-5E30-4202-97AE-7E480F7441ED}" srcOrd="1" destOrd="0" parTransId="{05E63578-0B8C-4FDA-89CC-E130880745CD}" sibTransId="{8C300F77-B4AA-4DB3-B287-E7353ADEA6C9}"/>
    <dgm:cxn modelId="{8DD421BB-06D9-4B77-B0A7-627B064FB0BA}" srcId="{C508F692-D8E8-4690-A859-9798C8B71D35}" destId="{EE3C238E-AB59-4EAD-AC39-1C38731A95C5}" srcOrd="1" destOrd="0" parTransId="{D49A42DF-679E-4F09-B7E6-2A2896EEDE67}" sibTransId="{F75C4C49-805E-43EB-8127-AE7554535068}"/>
    <dgm:cxn modelId="{DB60B633-29E0-41AD-9EA4-60DAE78544AC}" type="presOf" srcId="{B0AFC274-D08F-47A3-8049-8CF9BBD79234}" destId="{80F4E22E-2990-471B-A067-E6A5382D2456}" srcOrd="1" destOrd="0" presId="urn:microsoft.com/office/officeart/2005/8/layout/cycle4"/>
    <dgm:cxn modelId="{309EA16C-0137-4233-B1B2-6103AB8F0795}" srcId="{C508F692-D8E8-4690-A859-9798C8B71D35}" destId="{BE6E3BF6-C8BD-49AA-AC82-6E8D59F156FD}" srcOrd="0" destOrd="0" parTransId="{7D56A9C5-A2C4-4E95-B079-4E3F8B70C8EF}" sibTransId="{3BC181D2-F5C3-4D31-9015-F94F6B484EE2}"/>
    <dgm:cxn modelId="{FEB021D7-A331-4F6A-8D15-43AA05EA8C83}" type="presOf" srcId="{35A70BA7-B321-4092-863A-DEAB3E17EBAA}" destId="{F95C88A7-B33C-41EF-9033-AC9EB8F00251}" srcOrd="0" destOrd="1" presId="urn:microsoft.com/office/officeart/2005/8/layout/cycle4"/>
    <dgm:cxn modelId="{DA33C52F-1EEB-4EE5-BD4C-ACD080CD5B30}" type="presParOf" srcId="{A80F7E1B-8A13-455D-B8E5-253B69A9836D}" destId="{CCCB56ED-70EA-4FA1-8277-1B1345FDEBD6}" srcOrd="0" destOrd="0" presId="urn:microsoft.com/office/officeart/2005/8/layout/cycle4"/>
    <dgm:cxn modelId="{8AC21431-E332-4120-9BBD-9DE88E0608EF}" type="presParOf" srcId="{CCCB56ED-70EA-4FA1-8277-1B1345FDEBD6}" destId="{7715C63A-09DB-4F6D-B5AF-FA561B4A50AC}" srcOrd="0" destOrd="0" presId="urn:microsoft.com/office/officeart/2005/8/layout/cycle4"/>
    <dgm:cxn modelId="{2C8B3390-3527-4636-ABC2-45575A5CA8A0}" type="presParOf" srcId="{7715C63A-09DB-4F6D-B5AF-FA561B4A50AC}" destId="{26E0A88E-3E36-4269-94F4-50DB8D50D38E}" srcOrd="0" destOrd="0" presId="urn:microsoft.com/office/officeart/2005/8/layout/cycle4"/>
    <dgm:cxn modelId="{493621B4-A7C6-44E8-95E4-3EED9895F50C}" type="presParOf" srcId="{7715C63A-09DB-4F6D-B5AF-FA561B4A50AC}" destId="{6D6D3A23-B0D4-440E-8883-F2949357B719}" srcOrd="1" destOrd="0" presId="urn:microsoft.com/office/officeart/2005/8/layout/cycle4"/>
    <dgm:cxn modelId="{81932545-881F-402F-B191-A5AD6F343344}" type="presParOf" srcId="{CCCB56ED-70EA-4FA1-8277-1B1345FDEBD6}" destId="{8D14D508-2ED5-4BD5-BA30-7B11F9972E80}" srcOrd="1" destOrd="0" presId="urn:microsoft.com/office/officeart/2005/8/layout/cycle4"/>
    <dgm:cxn modelId="{333A7DDD-96DF-4B2F-A6BE-576E021DCACD}" type="presParOf" srcId="{8D14D508-2ED5-4BD5-BA30-7B11F9972E80}" destId="{450AF9FE-CB27-450F-9CAF-35211B85E595}" srcOrd="0" destOrd="0" presId="urn:microsoft.com/office/officeart/2005/8/layout/cycle4"/>
    <dgm:cxn modelId="{75E0E6BA-D253-4752-9FDD-A9EC2811C544}" type="presParOf" srcId="{8D14D508-2ED5-4BD5-BA30-7B11F9972E80}" destId="{80F4E22E-2990-471B-A067-E6A5382D2456}" srcOrd="1" destOrd="0" presId="urn:microsoft.com/office/officeart/2005/8/layout/cycle4"/>
    <dgm:cxn modelId="{ABDB8A28-D40C-4355-93DF-88AA5F5DBB58}" type="presParOf" srcId="{CCCB56ED-70EA-4FA1-8277-1B1345FDEBD6}" destId="{7273FFA8-F6D5-4826-9C95-B44BABF20C40}" srcOrd="2" destOrd="0" presId="urn:microsoft.com/office/officeart/2005/8/layout/cycle4"/>
    <dgm:cxn modelId="{4717ABBF-1C46-4297-AA4B-17BFED039520}" type="presParOf" srcId="{7273FFA8-F6D5-4826-9C95-B44BABF20C40}" destId="{F95C88A7-B33C-41EF-9033-AC9EB8F00251}" srcOrd="0" destOrd="0" presId="urn:microsoft.com/office/officeart/2005/8/layout/cycle4"/>
    <dgm:cxn modelId="{18F0D2B9-CA21-47FE-A9B3-AAFAF92B9137}" type="presParOf" srcId="{7273FFA8-F6D5-4826-9C95-B44BABF20C40}" destId="{7062EB99-34C2-4DA3-A8C1-6CF0542973F9}" srcOrd="1" destOrd="0" presId="urn:microsoft.com/office/officeart/2005/8/layout/cycle4"/>
    <dgm:cxn modelId="{D2D4FAF6-54A2-4B6E-8293-39ACFEE0D76D}" type="presParOf" srcId="{CCCB56ED-70EA-4FA1-8277-1B1345FDEBD6}" destId="{55113FCF-1F79-4B64-9B9E-C24E5E481402}" srcOrd="3" destOrd="0" presId="urn:microsoft.com/office/officeart/2005/8/layout/cycle4"/>
    <dgm:cxn modelId="{11C7A13E-3DCA-4689-A081-7896C3992C5A}" type="presParOf" srcId="{55113FCF-1F79-4B64-9B9E-C24E5E481402}" destId="{CEAB9198-6CB1-4A9D-93A3-DAFDE319EBC7}" srcOrd="0" destOrd="0" presId="urn:microsoft.com/office/officeart/2005/8/layout/cycle4"/>
    <dgm:cxn modelId="{9549C919-363A-462A-984A-8D414E8908B2}" type="presParOf" srcId="{55113FCF-1F79-4B64-9B9E-C24E5E481402}" destId="{FC5E292D-58E0-4622-B0D9-D1ADC45B2D4D}" srcOrd="1" destOrd="0" presId="urn:microsoft.com/office/officeart/2005/8/layout/cycle4"/>
    <dgm:cxn modelId="{34D7F177-B305-4F17-A698-3CCC8D120F27}" type="presParOf" srcId="{CCCB56ED-70EA-4FA1-8277-1B1345FDEBD6}" destId="{6AD021E1-D988-443C-9628-9A378E862088}" srcOrd="4" destOrd="0" presId="urn:microsoft.com/office/officeart/2005/8/layout/cycle4"/>
    <dgm:cxn modelId="{CFF1EDE1-63C7-4CD2-81F7-538A852EDB83}" type="presParOf" srcId="{A80F7E1B-8A13-455D-B8E5-253B69A9836D}" destId="{01188348-4705-4555-901B-24B4335573C6}" srcOrd="1" destOrd="0" presId="urn:microsoft.com/office/officeart/2005/8/layout/cycle4"/>
    <dgm:cxn modelId="{7FF100B7-6155-40B8-919C-692936D5AA75}" type="presParOf" srcId="{01188348-4705-4555-901B-24B4335573C6}" destId="{7ED42A3C-732A-494F-92B2-C008DEFCB540}" srcOrd="0" destOrd="0" presId="urn:microsoft.com/office/officeart/2005/8/layout/cycle4"/>
    <dgm:cxn modelId="{BE1593CD-9ED2-4760-B1A9-AA9E74C51E96}" type="presParOf" srcId="{01188348-4705-4555-901B-24B4335573C6}" destId="{FF32B2EC-4E8A-4B08-A4FB-6C97C5525B85}" srcOrd="1" destOrd="0" presId="urn:microsoft.com/office/officeart/2005/8/layout/cycle4"/>
    <dgm:cxn modelId="{24DE0D98-8B22-4FCD-80AE-623E871740C8}" type="presParOf" srcId="{01188348-4705-4555-901B-24B4335573C6}" destId="{E89D433C-012E-4F42-96B4-0C1E62BF77C0}" srcOrd="2" destOrd="0" presId="urn:microsoft.com/office/officeart/2005/8/layout/cycle4"/>
    <dgm:cxn modelId="{4FAF5E34-8A9A-412E-A23A-3234B6B83316}" type="presParOf" srcId="{01188348-4705-4555-901B-24B4335573C6}" destId="{BA1FDED3-13FE-4570-93C8-601070EECBBD}" srcOrd="3" destOrd="0" presId="urn:microsoft.com/office/officeart/2005/8/layout/cycle4"/>
    <dgm:cxn modelId="{4293ED77-1C5D-4573-B214-909C2988B23C}" type="presParOf" srcId="{01188348-4705-4555-901B-24B4335573C6}" destId="{318C1A0A-8E2C-4EEF-83F8-CB352D01304E}" srcOrd="4" destOrd="0" presId="urn:microsoft.com/office/officeart/2005/8/layout/cycle4"/>
    <dgm:cxn modelId="{DB62E325-F4A3-442C-AD27-5A605AF9654E}" type="presParOf" srcId="{A80F7E1B-8A13-455D-B8E5-253B69A9836D}" destId="{398295BE-EE3A-43EF-901D-BDFBD3CA4F89}" srcOrd="2" destOrd="0" presId="urn:microsoft.com/office/officeart/2005/8/layout/cycle4"/>
    <dgm:cxn modelId="{90581860-51C6-4396-808B-7BAAFD48ACCD}" type="presParOf" srcId="{A80F7E1B-8A13-455D-B8E5-253B69A9836D}" destId="{0EA94E87-6B1F-4FC9-93AC-75D237A788C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2DC976-B025-423E-909F-C4FA014BC493}" type="doc">
      <dgm:prSet loTypeId="urn:microsoft.com/office/officeart/2005/8/layout/default#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E9B009D-B5D9-4503-8467-EE9FBF86759B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Обеспечение дошкольного образования</a:t>
          </a:r>
        </a:p>
        <a:p>
          <a:pPr algn="ctr"/>
          <a:r>
            <a:rPr lang="en-US" sz="1800" b="1" i="0" baseline="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49,9</a:t>
          </a:r>
          <a:r>
            <a:rPr lang="ru-RU" sz="1800" b="1" i="0" baseline="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i="0" baseline="0" dirty="0" err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</a:t>
          </a:r>
          <a:r>
            <a:rPr lang="ru-RU" sz="1800" b="1" i="0" baseline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.</a:t>
          </a:r>
          <a:endParaRPr lang="ru-RU" sz="1800" b="1" i="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1DA1D39-A392-4065-AED9-9882524A2575}" type="parTrans" cxnId="{3CCC9828-2069-4BDE-8CE1-D3EAB885A453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672187F-DEFB-4E00-A614-625E57682440}" type="sibTrans" cxnId="{3CCC9828-2069-4BDE-8CE1-D3EAB885A453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CC5E04-6A39-4C57-89AB-4027BC3C8185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Организация бесплатного горячего питания школьникам начальных классов</a:t>
          </a:r>
        </a:p>
        <a:p>
          <a:pPr algn="ctr"/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5,0 </a:t>
          </a:r>
          <a:r>
            <a:rPr lang="ru-RU" sz="1800" b="1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gm:t>
    </dgm:pt>
    <dgm:pt modelId="{9AFCBCD2-E3DC-4DD0-855F-1C02383F733E}" type="parTrans" cxnId="{E318EB4B-B632-4E1D-AFB6-99420ABB7A22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93D6602-18FD-47E9-8DDA-D2D846DE75EA}" type="sibTrans" cxnId="{E318EB4B-B632-4E1D-AFB6-99420ABB7A22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B11D5AD-DE11-4B79-85FD-46BA18D10D22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Организация и обеспечение отдыха и оздоровления детей</a:t>
          </a:r>
        </a:p>
        <a:p>
          <a:pPr algn="ctr"/>
          <a:r>
            <a:rPr lang="ru-RU" sz="1800" b="1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0,5 млн.руб. </a:t>
          </a:r>
        </a:p>
      </dgm:t>
    </dgm:pt>
    <dgm:pt modelId="{ECF63AF6-BBBE-4836-9FD0-1558485062FC}" type="parTrans" cxnId="{356DC8C5-7C46-40C5-8688-8CE1E49F25C1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5466DA0-01DE-4A85-B3F5-BB02DBA6222F}" type="sibTrans" cxnId="{356DC8C5-7C46-40C5-8688-8CE1E49F25C1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2AE6ABD-97B5-4728-A9D2-C34C2CDBCBF8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 Реализация молодежной политики</a:t>
          </a:r>
        </a:p>
        <a:p>
          <a:pPr algn="ctr"/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3,</a:t>
          </a:r>
          <a:r>
            <a:rPr lang="en-US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3</a:t>
          </a:r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gm:t>
    </dgm:pt>
    <dgm:pt modelId="{FF2235EB-B548-4CCF-B03E-2C76A922A60A}" type="parTrans" cxnId="{E3089464-7F44-4554-9EA8-06414AE3D4F8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5FE4B91-B0F7-40B6-A188-76FF533C166D}" type="sibTrans" cxnId="{E3089464-7F44-4554-9EA8-06414AE3D4F8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AAAC72-0E1B-434F-99EE-0217FE0682B5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ctr"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Функционирование учреждений дополнительного образования</a:t>
          </a:r>
        </a:p>
        <a:p>
          <a:pPr algn="ctr"/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r>
            <a:rPr lang="en-US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1,0</a:t>
          </a:r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gm:t>
    </dgm:pt>
    <dgm:pt modelId="{12CF9569-1268-45D8-AA22-09DD9C14ADF2}" type="parTrans" cxnId="{BA684BB0-6044-4E64-BAC5-6315D687BFE6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62CDE57-6735-4146-9B8E-BD00F828FA8C}" type="sibTrans" cxnId="{BA684BB0-6044-4E64-BAC5-6315D687BFE6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C441760-1B72-49C0-8631-F3B6386A3834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0" dirty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Руководство и управление в сфере установленных функций</a:t>
          </a:r>
        </a:p>
        <a:p>
          <a:pPr algn="ctr"/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20,8 </a:t>
          </a:r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gm:t>
    </dgm:pt>
    <dgm:pt modelId="{8521A9B6-08BF-41A9-A439-3A550F7CCE68}" type="parTrans" cxnId="{C6094623-1720-4C93-BB7B-A153C3F92C03}">
      <dgm:prSet/>
      <dgm:spPr/>
      <dgm:t>
        <a:bodyPr/>
        <a:lstStyle/>
        <a:p>
          <a:endParaRPr lang="ru-RU" sz="1400" b="0">
            <a:solidFill>
              <a:schemeClr val="bg2">
                <a:lumMod val="10000"/>
              </a:schemeClr>
            </a:solidFill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899AEE2-271E-4EA5-A513-A9691CA52C56}" type="sibTrans" cxnId="{C6094623-1720-4C93-BB7B-A153C3F92C03}">
      <dgm:prSet/>
      <dgm:spPr/>
      <dgm:t>
        <a:bodyPr/>
        <a:lstStyle/>
        <a:p>
          <a:endParaRPr lang="ru-RU" sz="1400" b="0">
            <a:solidFill>
              <a:schemeClr val="bg2">
                <a:lumMod val="10000"/>
              </a:schemeClr>
            </a:solidFill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6EEA1E-BBE0-4A8B-87C4-F84DD2C45CAF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Обеспечение общеобразовательного процесса</a:t>
          </a:r>
        </a:p>
        <a:p>
          <a:pPr algn="ctr"/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124</a:t>
          </a:r>
          <a:r>
            <a:rPr lang="en-US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,</a:t>
          </a:r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0 </a:t>
          </a:r>
          <a:r>
            <a:rPr lang="ru-RU" sz="1800" b="1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gm:t>
    </dgm:pt>
    <dgm:pt modelId="{A1106D4D-A1DD-41C5-A28D-51D8C5385197}" type="parTrans" cxnId="{B4B91916-8528-4BD4-8053-38C58FE0B30C}">
      <dgm:prSet/>
      <dgm:spPr/>
      <dgm:t>
        <a:bodyPr/>
        <a:lstStyle/>
        <a:p>
          <a:endParaRPr lang="ru-RU"/>
        </a:p>
      </dgm:t>
    </dgm:pt>
    <dgm:pt modelId="{9C945357-EBED-4842-A51B-C8ED0A2146E6}" type="sibTrans" cxnId="{B4B91916-8528-4BD4-8053-38C58FE0B30C}">
      <dgm:prSet/>
      <dgm:spPr/>
      <dgm:t>
        <a:bodyPr/>
        <a:lstStyle/>
        <a:p>
          <a:endParaRPr lang="ru-RU"/>
        </a:p>
      </dgm:t>
    </dgm:pt>
    <dgm:pt modelId="{30C64259-E349-49F9-B98F-9654A6E14D55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0" dirty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Ежемесячное денежное вознаграждение за классное руководство</a:t>
          </a:r>
        </a:p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4,7 </a:t>
          </a:r>
          <a:r>
            <a:rPr lang="ru-RU" sz="1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.</a:t>
          </a:r>
        </a:p>
      </dgm:t>
    </dgm:pt>
    <dgm:pt modelId="{3A584128-DA93-4525-A6C4-F86188F1E55C}" type="parTrans" cxnId="{769AABCD-6E29-46DC-B060-32F885DCCAFD}">
      <dgm:prSet/>
      <dgm:spPr/>
      <dgm:t>
        <a:bodyPr/>
        <a:lstStyle/>
        <a:p>
          <a:endParaRPr lang="ru-RU"/>
        </a:p>
      </dgm:t>
    </dgm:pt>
    <dgm:pt modelId="{35FA4EB0-D8BB-4ECC-8FF7-44852A360FEA}" type="sibTrans" cxnId="{769AABCD-6E29-46DC-B060-32F885DCCAFD}">
      <dgm:prSet/>
      <dgm:spPr/>
      <dgm:t>
        <a:bodyPr/>
        <a:lstStyle/>
        <a:p>
          <a:endParaRPr lang="ru-RU"/>
        </a:p>
      </dgm:t>
    </dgm:pt>
    <dgm:pt modelId="{1109D92C-7A38-4966-BF57-ECBC041DA000}" type="pres">
      <dgm:prSet presAssocID="{D82DC976-B025-423E-909F-C4FA014BC4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AE897A-7194-46FC-A1E3-A38F170C4FF4}" type="pres">
      <dgm:prSet presAssocID="{AE9B009D-B5D9-4503-8467-EE9FBF86759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CAAF8-1418-4DCD-8896-C9720A1DCEE0}" type="pres">
      <dgm:prSet presAssocID="{0672187F-DEFB-4E00-A614-625E57682440}" presName="sibTrans" presStyleCnt="0"/>
      <dgm:spPr/>
    </dgm:pt>
    <dgm:pt modelId="{C44A384C-A8B3-49F9-A469-8B4A02461710}" type="pres">
      <dgm:prSet presAssocID="{9E6EEA1E-BBE0-4A8B-87C4-F84DD2C45CA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F4202-661A-4EBB-B87F-ADCB00E29B96}" type="pres">
      <dgm:prSet presAssocID="{9C945357-EBED-4842-A51B-C8ED0A2146E6}" presName="sibTrans" presStyleCnt="0"/>
      <dgm:spPr/>
    </dgm:pt>
    <dgm:pt modelId="{FB518893-8F0A-425F-92F8-C066E0B7234A}" type="pres">
      <dgm:prSet presAssocID="{E1AAAC72-0E1B-434F-99EE-0217FE0682B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ED2F5-6D35-48CD-835B-2C5327A11201}" type="pres">
      <dgm:prSet presAssocID="{A62CDE57-6735-4146-9B8E-BD00F828FA8C}" presName="sibTrans" presStyleCnt="0"/>
      <dgm:spPr/>
    </dgm:pt>
    <dgm:pt modelId="{AF61BA54-3DCF-44ED-8078-45CFF6980CCA}" type="pres">
      <dgm:prSet presAssocID="{E1CC5E04-6A39-4C57-89AB-4027BC3C818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E7746-7452-40DE-8D8A-4743D76F83FE}" type="pres">
      <dgm:prSet presAssocID="{D93D6602-18FD-47E9-8DDA-D2D846DE75EA}" presName="sibTrans" presStyleCnt="0"/>
      <dgm:spPr/>
    </dgm:pt>
    <dgm:pt modelId="{CBA20D93-B60C-4427-A69A-155002C534A2}" type="pres">
      <dgm:prSet presAssocID="{DB11D5AD-DE11-4B79-85FD-46BA18D10D2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9687E-91FB-4674-8333-D36DBA2BC8B0}" type="pres">
      <dgm:prSet presAssocID="{85466DA0-01DE-4A85-B3F5-BB02DBA6222F}" presName="sibTrans" presStyleCnt="0"/>
      <dgm:spPr/>
    </dgm:pt>
    <dgm:pt modelId="{86A57A0C-6604-40A1-9F93-89B54922A5FC}" type="pres">
      <dgm:prSet presAssocID="{A2AE6ABD-97B5-4728-A9D2-C34C2CDBCBF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0C1D15-1402-45F7-8E6E-5DF9A217C859}" type="pres">
      <dgm:prSet presAssocID="{15FE4B91-B0F7-40B6-A188-76FF533C166D}" presName="sibTrans" presStyleCnt="0"/>
      <dgm:spPr/>
    </dgm:pt>
    <dgm:pt modelId="{33B5E895-DB94-4FD4-A583-78A13C2856CF}" type="pres">
      <dgm:prSet presAssocID="{3C441760-1B72-49C0-8631-F3B6386A383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82346-F837-438E-8FAA-DA71A68AC76A}" type="pres">
      <dgm:prSet presAssocID="{3899AEE2-271E-4EA5-A513-A9691CA52C56}" presName="sibTrans" presStyleCnt="0"/>
      <dgm:spPr/>
    </dgm:pt>
    <dgm:pt modelId="{A585AE7A-1404-49E1-9157-BB4507430894}" type="pres">
      <dgm:prSet presAssocID="{30C64259-E349-49F9-B98F-9654A6E14D55}" presName="node" presStyleLbl="node1" presStyleIdx="7" presStyleCnt="8" custLinFactNeighborX="3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1CBA16-0FDB-46D6-AEE5-EC6003C34C7E}" type="presOf" srcId="{30C64259-E349-49F9-B98F-9654A6E14D55}" destId="{A585AE7A-1404-49E1-9157-BB4507430894}" srcOrd="0" destOrd="0" presId="urn:microsoft.com/office/officeart/2005/8/layout/default#1"/>
    <dgm:cxn modelId="{B4B91916-8528-4BD4-8053-38C58FE0B30C}" srcId="{D82DC976-B025-423E-909F-C4FA014BC493}" destId="{9E6EEA1E-BBE0-4A8B-87C4-F84DD2C45CAF}" srcOrd="1" destOrd="0" parTransId="{A1106D4D-A1DD-41C5-A28D-51D8C5385197}" sibTransId="{9C945357-EBED-4842-A51B-C8ED0A2146E6}"/>
    <dgm:cxn modelId="{769AABCD-6E29-46DC-B060-32F885DCCAFD}" srcId="{D82DC976-B025-423E-909F-C4FA014BC493}" destId="{30C64259-E349-49F9-B98F-9654A6E14D55}" srcOrd="7" destOrd="0" parTransId="{3A584128-DA93-4525-A6C4-F86188F1E55C}" sibTransId="{35FA4EB0-D8BB-4ECC-8FF7-44852A360FEA}"/>
    <dgm:cxn modelId="{32DD8B96-AB4A-463B-B970-8F902F9946A0}" type="presOf" srcId="{E1AAAC72-0E1B-434F-99EE-0217FE0682B5}" destId="{FB518893-8F0A-425F-92F8-C066E0B7234A}" srcOrd="0" destOrd="0" presId="urn:microsoft.com/office/officeart/2005/8/layout/default#1"/>
    <dgm:cxn modelId="{C9787C0F-DC87-4455-AB47-5F851A81460A}" type="presOf" srcId="{DB11D5AD-DE11-4B79-85FD-46BA18D10D22}" destId="{CBA20D93-B60C-4427-A69A-155002C534A2}" srcOrd="0" destOrd="0" presId="urn:microsoft.com/office/officeart/2005/8/layout/default#1"/>
    <dgm:cxn modelId="{5B3537D4-68C2-4824-AEF7-4F60ECCA8C87}" type="presOf" srcId="{A2AE6ABD-97B5-4728-A9D2-C34C2CDBCBF8}" destId="{86A57A0C-6604-40A1-9F93-89B54922A5FC}" srcOrd="0" destOrd="0" presId="urn:microsoft.com/office/officeart/2005/8/layout/default#1"/>
    <dgm:cxn modelId="{EA8B8FA2-F67F-4C3E-8939-9944C1C5F6BB}" type="presOf" srcId="{D82DC976-B025-423E-909F-C4FA014BC493}" destId="{1109D92C-7A38-4966-BF57-ECBC041DA000}" srcOrd="0" destOrd="0" presId="urn:microsoft.com/office/officeart/2005/8/layout/default#1"/>
    <dgm:cxn modelId="{C6094623-1720-4C93-BB7B-A153C3F92C03}" srcId="{D82DC976-B025-423E-909F-C4FA014BC493}" destId="{3C441760-1B72-49C0-8631-F3B6386A3834}" srcOrd="6" destOrd="0" parTransId="{8521A9B6-08BF-41A9-A439-3A550F7CCE68}" sibTransId="{3899AEE2-271E-4EA5-A513-A9691CA52C56}"/>
    <dgm:cxn modelId="{356DC8C5-7C46-40C5-8688-8CE1E49F25C1}" srcId="{D82DC976-B025-423E-909F-C4FA014BC493}" destId="{DB11D5AD-DE11-4B79-85FD-46BA18D10D22}" srcOrd="4" destOrd="0" parTransId="{ECF63AF6-BBBE-4836-9FD0-1558485062FC}" sibTransId="{85466DA0-01DE-4A85-B3F5-BB02DBA6222F}"/>
    <dgm:cxn modelId="{BA684BB0-6044-4E64-BAC5-6315D687BFE6}" srcId="{D82DC976-B025-423E-909F-C4FA014BC493}" destId="{E1AAAC72-0E1B-434F-99EE-0217FE0682B5}" srcOrd="2" destOrd="0" parTransId="{12CF9569-1268-45D8-AA22-09DD9C14ADF2}" sibTransId="{A62CDE57-6735-4146-9B8E-BD00F828FA8C}"/>
    <dgm:cxn modelId="{3CCC9828-2069-4BDE-8CE1-D3EAB885A453}" srcId="{D82DC976-B025-423E-909F-C4FA014BC493}" destId="{AE9B009D-B5D9-4503-8467-EE9FBF86759B}" srcOrd="0" destOrd="0" parTransId="{41DA1D39-A392-4065-AED9-9882524A2575}" sibTransId="{0672187F-DEFB-4E00-A614-625E57682440}"/>
    <dgm:cxn modelId="{96498123-83CD-4135-87B3-8F3E3CF9A9E6}" type="presOf" srcId="{AE9B009D-B5D9-4503-8467-EE9FBF86759B}" destId="{7EAE897A-7194-46FC-A1E3-A38F170C4FF4}" srcOrd="0" destOrd="0" presId="urn:microsoft.com/office/officeart/2005/8/layout/default#1"/>
    <dgm:cxn modelId="{39855175-625C-4870-AF56-E119F9BF6BAC}" type="presOf" srcId="{3C441760-1B72-49C0-8631-F3B6386A3834}" destId="{33B5E895-DB94-4FD4-A583-78A13C2856CF}" srcOrd="0" destOrd="0" presId="urn:microsoft.com/office/officeart/2005/8/layout/default#1"/>
    <dgm:cxn modelId="{E318EB4B-B632-4E1D-AFB6-99420ABB7A22}" srcId="{D82DC976-B025-423E-909F-C4FA014BC493}" destId="{E1CC5E04-6A39-4C57-89AB-4027BC3C8185}" srcOrd="3" destOrd="0" parTransId="{9AFCBCD2-E3DC-4DD0-855F-1C02383F733E}" sibTransId="{D93D6602-18FD-47E9-8DDA-D2D846DE75EA}"/>
    <dgm:cxn modelId="{76149A30-115B-4C73-86AD-198C9C882712}" type="presOf" srcId="{E1CC5E04-6A39-4C57-89AB-4027BC3C8185}" destId="{AF61BA54-3DCF-44ED-8078-45CFF6980CCA}" srcOrd="0" destOrd="0" presId="urn:microsoft.com/office/officeart/2005/8/layout/default#1"/>
    <dgm:cxn modelId="{E3089464-7F44-4554-9EA8-06414AE3D4F8}" srcId="{D82DC976-B025-423E-909F-C4FA014BC493}" destId="{A2AE6ABD-97B5-4728-A9D2-C34C2CDBCBF8}" srcOrd="5" destOrd="0" parTransId="{FF2235EB-B548-4CCF-B03E-2C76A922A60A}" sibTransId="{15FE4B91-B0F7-40B6-A188-76FF533C166D}"/>
    <dgm:cxn modelId="{DE5CD0E8-6DF8-4E57-8A06-119D43C78BD3}" type="presOf" srcId="{9E6EEA1E-BBE0-4A8B-87C4-F84DD2C45CAF}" destId="{C44A384C-A8B3-49F9-A469-8B4A02461710}" srcOrd="0" destOrd="0" presId="urn:microsoft.com/office/officeart/2005/8/layout/default#1"/>
    <dgm:cxn modelId="{AF294138-6662-4EAF-AC3C-608F793797EB}" type="presParOf" srcId="{1109D92C-7A38-4966-BF57-ECBC041DA000}" destId="{7EAE897A-7194-46FC-A1E3-A38F170C4FF4}" srcOrd="0" destOrd="0" presId="urn:microsoft.com/office/officeart/2005/8/layout/default#1"/>
    <dgm:cxn modelId="{31AAE014-D047-4487-A260-C22425FD0784}" type="presParOf" srcId="{1109D92C-7A38-4966-BF57-ECBC041DA000}" destId="{921CAAF8-1418-4DCD-8896-C9720A1DCEE0}" srcOrd="1" destOrd="0" presId="urn:microsoft.com/office/officeart/2005/8/layout/default#1"/>
    <dgm:cxn modelId="{30343EBE-FE16-4C4D-A88C-DAEB2BA4A8B3}" type="presParOf" srcId="{1109D92C-7A38-4966-BF57-ECBC041DA000}" destId="{C44A384C-A8B3-49F9-A469-8B4A02461710}" srcOrd="2" destOrd="0" presId="urn:microsoft.com/office/officeart/2005/8/layout/default#1"/>
    <dgm:cxn modelId="{76A710A9-0ADE-442B-AF3D-8432DEC243C2}" type="presParOf" srcId="{1109D92C-7A38-4966-BF57-ECBC041DA000}" destId="{72DF4202-661A-4EBB-B87F-ADCB00E29B96}" srcOrd="3" destOrd="0" presId="urn:microsoft.com/office/officeart/2005/8/layout/default#1"/>
    <dgm:cxn modelId="{EA51DB34-A834-436F-B3E1-9C9409093926}" type="presParOf" srcId="{1109D92C-7A38-4966-BF57-ECBC041DA000}" destId="{FB518893-8F0A-425F-92F8-C066E0B7234A}" srcOrd="4" destOrd="0" presId="urn:microsoft.com/office/officeart/2005/8/layout/default#1"/>
    <dgm:cxn modelId="{2671EBE9-63A1-4B3E-80BD-9B9D061EDDDE}" type="presParOf" srcId="{1109D92C-7A38-4966-BF57-ECBC041DA000}" destId="{AC8ED2F5-6D35-48CD-835B-2C5327A11201}" srcOrd="5" destOrd="0" presId="urn:microsoft.com/office/officeart/2005/8/layout/default#1"/>
    <dgm:cxn modelId="{21F3FE91-F0E8-4E8A-9DD9-3978B7993A92}" type="presParOf" srcId="{1109D92C-7A38-4966-BF57-ECBC041DA000}" destId="{AF61BA54-3DCF-44ED-8078-45CFF6980CCA}" srcOrd="6" destOrd="0" presId="urn:microsoft.com/office/officeart/2005/8/layout/default#1"/>
    <dgm:cxn modelId="{6E449BD0-F536-4B40-B59E-DC9FF3E64A6F}" type="presParOf" srcId="{1109D92C-7A38-4966-BF57-ECBC041DA000}" destId="{3DEE7746-7452-40DE-8D8A-4743D76F83FE}" srcOrd="7" destOrd="0" presId="urn:microsoft.com/office/officeart/2005/8/layout/default#1"/>
    <dgm:cxn modelId="{73B6DFD5-AF00-469D-AE1B-4BB5B4B02DCA}" type="presParOf" srcId="{1109D92C-7A38-4966-BF57-ECBC041DA000}" destId="{CBA20D93-B60C-4427-A69A-155002C534A2}" srcOrd="8" destOrd="0" presId="urn:microsoft.com/office/officeart/2005/8/layout/default#1"/>
    <dgm:cxn modelId="{BF713756-6909-4080-81E4-FFFB45CF255E}" type="presParOf" srcId="{1109D92C-7A38-4966-BF57-ECBC041DA000}" destId="{EA09687E-91FB-4674-8333-D36DBA2BC8B0}" srcOrd="9" destOrd="0" presId="urn:microsoft.com/office/officeart/2005/8/layout/default#1"/>
    <dgm:cxn modelId="{3EE070DA-2F1E-4418-AB95-28A08983A1B5}" type="presParOf" srcId="{1109D92C-7A38-4966-BF57-ECBC041DA000}" destId="{86A57A0C-6604-40A1-9F93-89B54922A5FC}" srcOrd="10" destOrd="0" presId="urn:microsoft.com/office/officeart/2005/8/layout/default#1"/>
    <dgm:cxn modelId="{85D234F8-1CAB-4D03-90F5-0078495E24E6}" type="presParOf" srcId="{1109D92C-7A38-4966-BF57-ECBC041DA000}" destId="{B10C1D15-1402-45F7-8E6E-5DF9A217C859}" srcOrd="11" destOrd="0" presId="urn:microsoft.com/office/officeart/2005/8/layout/default#1"/>
    <dgm:cxn modelId="{62D20648-AC8F-47CE-A320-86A5DDBD1F1E}" type="presParOf" srcId="{1109D92C-7A38-4966-BF57-ECBC041DA000}" destId="{33B5E895-DB94-4FD4-A583-78A13C2856CF}" srcOrd="12" destOrd="0" presId="urn:microsoft.com/office/officeart/2005/8/layout/default#1"/>
    <dgm:cxn modelId="{CC87A6D5-9461-433F-BFC5-AA45270964B6}" type="presParOf" srcId="{1109D92C-7A38-4966-BF57-ECBC041DA000}" destId="{AEC82346-F837-438E-8FAA-DA71A68AC76A}" srcOrd="13" destOrd="0" presId="urn:microsoft.com/office/officeart/2005/8/layout/default#1"/>
    <dgm:cxn modelId="{5C88F5B0-3A12-4995-BC1B-7428EE242BD0}" type="presParOf" srcId="{1109D92C-7A38-4966-BF57-ECBC041DA000}" destId="{A585AE7A-1404-49E1-9157-BB4507430894}" srcOrd="14" destOrd="0" presId="urn:microsoft.com/office/officeart/2005/8/layout/default#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2DC976-B025-423E-909F-C4FA014BC493}" type="doc">
      <dgm:prSet loTypeId="urn:microsoft.com/office/officeart/2005/8/layout/default#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E9B009D-B5D9-4503-8467-EE9FBF86759B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Доплаты к пенсиям муниципальным служащим и почетным гражданам района</a:t>
          </a:r>
        </a:p>
        <a:p>
          <a:pPr algn="ctr"/>
          <a:r>
            <a:rPr lang="ru-RU" sz="1800" b="1" i="0" baseline="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1,3 </a:t>
          </a:r>
          <a:r>
            <a:rPr lang="ru-RU" sz="1800" b="1" i="0" baseline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  <a:endParaRPr lang="ru-RU" sz="1800" b="1" i="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1DA1D39-A392-4065-AED9-9882524A2575}" type="parTrans" cxnId="{3CCC9828-2069-4BDE-8CE1-D3EAB885A453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672187F-DEFB-4E00-A614-625E57682440}" type="sibTrans" cxnId="{3CCC9828-2069-4BDE-8CE1-D3EAB885A453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CC5E04-6A39-4C57-89AB-4027BC3C8185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Компенсация родительской платы за содержание детей в детских садах</a:t>
          </a:r>
        </a:p>
        <a:p>
          <a:pPr algn="ctr"/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1,5 </a:t>
          </a:r>
          <a:r>
            <a:rPr lang="ru-RU" sz="1800" b="1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gm:t>
    </dgm:pt>
    <dgm:pt modelId="{9AFCBCD2-E3DC-4DD0-855F-1C02383F733E}" type="parTrans" cxnId="{E318EB4B-B632-4E1D-AFB6-99420ABB7A22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93D6602-18FD-47E9-8DDA-D2D846DE75EA}" type="sibTrans" cxnId="{E318EB4B-B632-4E1D-AFB6-99420ABB7A22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2AE6ABD-97B5-4728-A9D2-C34C2CDBCBF8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Предоставление единовременной денежной выплаты взамен предоставления земельного участка гражданам, имеющим трех и более детей </a:t>
          </a:r>
        </a:p>
        <a:p>
          <a:pPr algn="ctr"/>
          <a:r>
            <a:rPr lang="en-US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,</a:t>
          </a:r>
          <a:r>
            <a:rPr lang="en-US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8</a:t>
          </a:r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gm:t>
    </dgm:pt>
    <dgm:pt modelId="{FF2235EB-B548-4CCF-B03E-2C76A922A60A}" type="parTrans" cxnId="{E3089464-7F44-4554-9EA8-06414AE3D4F8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5FE4B91-B0F7-40B6-A188-76FF533C166D}" type="sibTrans" cxnId="{E3089464-7F44-4554-9EA8-06414AE3D4F8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AAAC72-0E1B-434F-99EE-0217FE0682B5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ctr"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Обеспечение жильем молодых семей</a:t>
          </a:r>
        </a:p>
        <a:p>
          <a:pPr algn="ctr"/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0,4 </a:t>
          </a:r>
          <a:r>
            <a:rPr lang="ru-RU" sz="1800" b="1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 руб.</a:t>
          </a:r>
        </a:p>
      </dgm:t>
    </dgm:pt>
    <dgm:pt modelId="{12CF9569-1268-45D8-AA22-09DD9C14ADF2}" type="parTrans" cxnId="{BA684BB0-6044-4E64-BAC5-6315D687BFE6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62CDE57-6735-4146-9B8E-BD00F828FA8C}" type="sibTrans" cxnId="{BA684BB0-6044-4E64-BAC5-6315D687BFE6}">
      <dgm:prSet/>
      <dgm:spPr/>
      <dgm:t>
        <a:bodyPr/>
        <a:lstStyle/>
        <a:p>
          <a:endParaRPr lang="ru-RU" sz="1400" b="0" i="0" baseline="0">
            <a:solidFill>
              <a:schemeClr val="bg2">
                <a:lumMod val="10000"/>
              </a:schemeClr>
            </a:solidFill>
            <a:effectLst/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6EEA1E-BBE0-4A8B-87C4-F84DD2C45CAF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0" i="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Выплата ЕДК отдельным категориям граждан</a:t>
          </a:r>
        </a:p>
        <a:p>
          <a:pPr algn="ctr"/>
          <a:r>
            <a:rPr lang="ru-RU" sz="1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5,0 </a:t>
          </a:r>
          <a:r>
            <a:rPr lang="ru-RU" sz="1800" b="1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gm:t>
    </dgm:pt>
    <dgm:pt modelId="{A1106D4D-A1DD-41C5-A28D-51D8C5385197}" type="parTrans" cxnId="{B4B91916-8528-4BD4-8053-38C58FE0B30C}">
      <dgm:prSet/>
      <dgm:spPr/>
      <dgm:t>
        <a:bodyPr/>
        <a:lstStyle/>
        <a:p>
          <a:endParaRPr lang="ru-RU"/>
        </a:p>
      </dgm:t>
    </dgm:pt>
    <dgm:pt modelId="{9C945357-EBED-4842-A51B-C8ED0A2146E6}" type="sibTrans" cxnId="{B4B91916-8528-4BD4-8053-38C58FE0B30C}">
      <dgm:prSet/>
      <dgm:spPr/>
      <dgm:t>
        <a:bodyPr/>
        <a:lstStyle/>
        <a:p>
          <a:endParaRPr lang="ru-RU"/>
        </a:p>
      </dgm:t>
    </dgm:pt>
    <dgm:pt modelId="{1109D92C-7A38-4966-BF57-ECBC041DA000}" type="pres">
      <dgm:prSet presAssocID="{D82DC976-B025-423E-909F-C4FA014BC4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AE897A-7194-46FC-A1E3-A38F170C4FF4}" type="pres">
      <dgm:prSet presAssocID="{AE9B009D-B5D9-4503-8467-EE9FBF86759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CAAF8-1418-4DCD-8896-C9720A1DCEE0}" type="pres">
      <dgm:prSet presAssocID="{0672187F-DEFB-4E00-A614-625E57682440}" presName="sibTrans" presStyleCnt="0"/>
      <dgm:spPr/>
    </dgm:pt>
    <dgm:pt modelId="{C44A384C-A8B3-49F9-A469-8B4A02461710}" type="pres">
      <dgm:prSet presAssocID="{9E6EEA1E-BBE0-4A8B-87C4-F84DD2C45CA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F4202-661A-4EBB-B87F-ADCB00E29B96}" type="pres">
      <dgm:prSet presAssocID="{9C945357-EBED-4842-A51B-C8ED0A2146E6}" presName="sibTrans" presStyleCnt="0"/>
      <dgm:spPr/>
    </dgm:pt>
    <dgm:pt modelId="{FB518893-8F0A-425F-92F8-C066E0B7234A}" type="pres">
      <dgm:prSet presAssocID="{E1AAAC72-0E1B-434F-99EE-0217FE0682B5}" presName="node" presStyleLbl="node1" presStyleIdx="2" presStyleCnt="5" custScaleX="78498" custScaleY="100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ED2F5-6D35-48CD-835B-2C5327A11201}" type="pres">
      <dgm:prSet presAssocID="{A62CDE57-6735-4146-9B8E-BD00F828FA8C}" presName="sibTrans" presStyleCnt="0"/>
      <dgm:spPr/>
    </dgm:pt>
    <dgm:pt modelId="{AF61BA54-3DCF-44ED-8078-45CFF6980CCA}" type="pres">
      <dgm:prSet presAssocID="{E1CC5E04-6A39-4C57-89AB-4027BC3C8185}" presName="node" presStyleLbl="node1" presStyleIdx="3" presStyleCnt="5" custScaleY="129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E7746-7452-40DE-8D8A-4743D76F83FE}" type="pres">
      <dgm:prSet presAssocID="{D93D6602-18FD-47E9-8DDA-D2D846DE75EA}" presName="sibTrans" presStyleCnt="0"/>
      <dgm:spPr/>
    </dgm:pt>
    <dgm:pt modelId="{86A57A0C-6604-40A1-9F93-89B54922A5FC}" type="pres">
      <dgm:prSet presAssocID="{A2AE6ABD-97B5-4728-A9D2-C34C2CDBCBF8}" presName="node" presStyleLbl="node1" presStyleIdx="4" presStyleCnt="5" custScaleY="130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B91916-8528-4BD4-8053-38C58FE0B30C}" srcId="{D82DC976-B025-423E-909F-C4FA014BC493}" destId="{9E6EEA1E-BBE0-4A8B-87C4-F84DD2C45CAF}" srcOrd="1" destOrd="0" parTransId="{A1106D4D-A1DD-41C5-A28D-51D8C5385197}" sibTransId="{9C945357-EBED-4842-A51B-C8ED0A2146E6}"/>
    <dgm:cxn modelId="{32DD8B96-AB4A-463B-B970-8F902F9946A0}" type="presOf" srcId="{E1AAAC72-0E1B-434F-99EE-0217FE0682B5}" destId="{FB518893-8F0A-425F-92F8-C066E0B7234A}" srcOrd="0" destOrd="0" presId="urn:microsoft.com/office/officeart/2005/8/layout/default#2"/>
    <dgm:cxn modelId="{5B3537D4-68C2-4824-AEF7-4F60ECCA8C87}" type="presOf" srcId="{A2AE6ABD-97B5-4728-A9D2-C34C2CDBCBF8}" destId="{86A57A0C-6604-40A1-9F93-89B54922A5FC}" srcOrd="0" destOrd="0" presId="urn:microsoft.com/office/officeart/2005/8/layout/default#2"/>
    <dgm:cxn modelId="{EA8B8FA2-F67F-4C3E-8939-9944C1C5F6BB}" type="presOf" srcId="{D82DC976-B025-423E-909F-C4FA014BC493}" destId="{1109D92C-7A38-4966-BF57-ECBC041DA000}" srcOrd="0" destOrd="0" presId="urn:microsoft.com/office/officeart/2005/8/layout/default#2"/>
    <dgm:cxn modelId="{BA684BB0-6044-4E64-BAC5-6315D687BFE6}" srcId="{D82DC976-B025-423E-909F-C4FA014BC493}" destId="{E1AAAC72-0E1B-434F-99EE-0217FE0682B5}" srcOrd="2" destOrd="0" parTransId="{12CF9569-1268-45D8-AA22-09DD9C14ADF2}" sibTransId="{A62CDE57-6735-4146-9B8E-BD00F828FA8C}"/>
    <dgm:cxn modelId="{3CCC9828-2069-4BDE-8CE1-D3EAB885A453}" srcId="{D82DC976-B025-423E-909F-C4FA014BC493}" destId="{AE9B009D-B5D9-4503-8467-EE9FBF86759B}" srcOrd="0" destOrd="0" parTransId="{41DA1D39-A392-4065-AED9-9882524A2575}" sibTransId="{0672187F-DEFB-4E00-A614-625E57682440}"/>
    <dgm:cxn modelId="{96498123-83CD-4135-87B3-8F3E3CF9A9E6}" type="presOf" srcId="{AE9B009D-B5D9-4503-8467-EE9FBF86759B}" destId="{7EAE897A-7194-46FC-A1E3-A38F170C4FF4}" srcOrd="0" destOrd="0" presId="urn:microsoft.com/office/officeart/2005/8/layout/default#2"/>
    <dgm:cxn modelId="{E318EB4B-B632-4E1D-AFB6-99420ABB7A22}" srcId="{D82DC976-B025-423E-909F-C4FA014BC493}" destId="{E1CC5E04-6A39-4C57-89AB-4027BC3C8185}" srcOrd="3" destOrd="0" parTransId="{9AFCBCD2-E3DC-4DD0-855F-1C02383F733E}" sibTransId="{D93D6602-18FD-47E9-8DDA-D2D846DE75EA}"/>
    <dgm:cxn modelId="{76149A30-115B-4C73-86AD-198C9C882712}" type="presOf" srcId="{E1CC5E04-6A39-4C57-89AB-4027BC3C8185}" destId="{AF61BA54-3DCF-44ED-8078-45CFF6980CCA}" srcOrd="0" destOrd="0" presId="urn:microsoft.com/office/officeart/2005/8/layout/default#2"/>
    <dgm:cxn modelId="{E3089464-7F44-4554-9EA8-06414AE3D4F8}" srcId="{D82DC976-B025-423E-909F-C4FA014BC493}" destId="{A2AE6ABD-97B5-4728-A9D2-C34C2CDBCBF8}" srcOrd="4" destOrd="0" parTransId="{FF2235EB-B548-4CCF-B03E-2C76A922A60A}" sibTransId="{15FE4B91-B0F7-40B6-A188-76FF533C166D}"/>
    <dgm:cxn modelId="{DE5CD0E8-6DF8-4E57-8A06-119D43C78BD3}" type="presOf" srcId="{9E6EEA1E-BBE0-4A8B-87C4-F84DD2C45CAF}" destId="{C44A384C-A8B3-49F9-A469-8B4A02461710}" srcOrd="0" destOrd="0" presId="urn:microsoft.com/office/officeart/2005/8/layout/default#2"/>
    <dgm:cxn modelId="{AF294138-6662-4EAF-AC3C-608F793797EB}" type="presParOf" srcId="{1109D92C-7A38-4966-BF57-ECBC041DA000}" destId="{7EAE897A-7194-46FC-A1E3-A38F170C4FF4}" srcOrd="0" destOrd="0" presId="urn:microsoft.com/office/officeart/2005/8/layout/default#2"/>
    <dgm:cxn modelId="{31AAE014-D047-4487-A260-C22425FD0784}" type="presParOf" srcId="{1109D92C-7A38-4966-BF57-ECBC041DA000}" destId="{921CAAF8-1418-4DCD-8896-C9720A1DCEE0}" srcOrd="1" destOrd="0" presId="urn:microsoft.com/office/officeart/2005/8/layout/default#2"/>
    <dgm:cxn modelId="{30343EBE-FE16-4C4D-A88C-DAEB2BA4A8B3}" type="presParOf" srcId="{1109D92C-7A38-4966-BF57-ECBC041DA000}" destId="{C44A384C-A8B3-49F9-A469-8B4A02461710}" srcOrd="2" destOrd="0" presId="urn:microsoft.com/office/officeart/2005/8/layout/default#2"/>
    <dgm:cxn modelId="{76A710A9-0ADE-442B-AF3D-8432DEC243C2}" type="presParOf" srcId="{1109D92C-7A38-4966-BF57-ECBC041DA000}" destId="{72DF4202-661A-4EBB-B87F-ADCB00E29B96}" srcOrd="3" destOrd="0" presId="urn:microsoft.com/office/officeart/2005/8/layout/default#2"/>
    <dgm:cxn modelId="{EA51DB34-A834-436F-B3E1-9C9409093926}" type="presParOf" srcId="{1109D92C-7A38-4966-BF57-ECBC041DA000}" destId="{FB518893-8F0A-425F-92F8-C066E0B7234A}" srcOrd="4" destOrd="0" presId="urn:microsoft.com/office/officeart/2005/8/layout/default#2"/>
    <dgm:cxn modelId="{2671EBE9-63A1-4B3E-80BD-9B9D061EDDDE}" type="presParOf" srcId="{1109D92C-7A38-4966-BF57-ECBC041DA000}" destId="{AC8ED2F5-6D35-48CD-835B-2C5327A11201}" srcOrd="5" destOrd="0" presId="urn:microsoft.com/office/officeart/2005/8/layout/default#2"/>
    <dgm:cxn modelId="{21F3FE91-F0E8-4E8A-9DD9-3978B7993A92}" type="presParOf" srcId="{1109D92C-7A38-4966-BF57-ECBC041DA000}" destId="{AF61BA54-3DCF-44ED-8078-45CFF6980CCA}" srcOrd="6" destOrd="0" presId="urn:microsoft.com/office/officeart/2005/8/layout/default#2"/>
    <dgm:cxn modelId="{6E449BD0-F536-4B40-B59E-DC9FF3E64A6F}" type="presParOf" srcId="{1109D92C-7A38-4966-BF57-ECBC041DA000}" destId="{3DEE7746-7452-40DE-8D8A-4743D76F83FE}" srcOrd="7" destOrd="0" presId="urn:microsoft.com/office/officeart/2005/8/layout/default#2"/>
    <dgm:cxn modelId="{3EE070DA-2F1E-4418-AB95-28A08983A1B5}" type="presParOf" srcId="{1109D92C-7A38-4966-BF57-ECBC041DA000}" destId="{86A57A0C-6604-40A1-9F93-89B54922A5FC}" srcOrd="8" destOrd="0" presId="urn:microsoft.com/office/officeart/2005/8/layout/default#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084A88-C3C9-4CA1-91EA-DAA981C88C72}" type="doc">
      <dgm:prSet loTypeId="urn:microsoft.com/office/officeart/2005/8/layout/vList2" loCatId="list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287042D-D323-44C1-A064-0F995129D18F}">
      <dgm:prSet phldrT="[Текст]" custT="1"/>
      <dgm:spPr/>
      <dgm:t>
        <a:bodyPr/>
        <a:lstStyle/>
        <a:p>
          <a:r>
            <a:rPr lang="ru-RU" sz="1400" dirty="0" smtClean="0">
              <a:latin typeface="Century Gothic" panose="020B0502020202020204" pitchFamily="34" charset="0"/>
            </a:rPr>
            <a:t>Реализация регионального проекта «Чистая вода»</a:t>
          </a:r>
          <a:endParaRPr lang="ru-RU" sz="1400" dirty="0">
            <a:effectLst/>
          </a:endParaRPr>
        </a:p>
      </dgm:t>
    </dgm:pt>
    <dgm:pt modelId="{C5B368B4-5620-4992-9161-1D7443C04CC8}" type="parTrans" cxnId="{680EB1BA-7E74-4BC8-8A75-0FA1AD81E38B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BC56030B-E9F2-4DD4-8993-3DA8E362114E}" type="sibTrans" cxnId="{680EB1BA-7E74-4BC8-8A75-0FA1AD81E38B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CAE4ABAB-D37F-4FB2-A097-9CF065B5F0CF}">
      <dgm:prSet phldrT="[Текст]" custT="1"/>
      <dgm:spPr/>
      <dgm:t>
        <a:bodyPr/>
        <a:lstStyle/>
        <a:p>
          <a:r>
            <a:rPr lang="ru-RU" sz="1400" dirty="0"/>
            <a:t>Реализация проекта «Народный бюджет»</a:t>
          </a:r>
        </a:p>
      </dgm:t>
    </dgm:pt>
    <dgm:pt modelId="{34F36FF9-4363-495D-9ECF-C511E2E55413}" type="parTrans" cxnId="{B596E7AC-3E3E-47F3-B39F-96BDA3AC0C64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5A585193-0DEA-4F45-90DB-5DFAD52988CE}" type="sibTrans" cxnId="{B596E7AC-3E3E-47F3-B39F-96BDA3AC0C64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BC591E16-87CE-4830-B9EF-8A4C4F5CE615}">
      <dgm:prSet phldrT="[Текст]" custT="1"/>
      <dgm:spPr/>
      <dgm:t>
        <a:bodyPr/>
        <a:lstStyle/>
        <a:p>
          <a:r>
            <a:rPr lang="ru-RU" sz="1800" b="1" dirty="0" smtClean="0"/>
            <a:t>97 013,8 </a:t>
          </a:r>
          <a:r>
            <a:rPr lang="ru-RU" sz="1800" b="1" dirty="0" err="1"/>
            <a:t>тыс.руб</a:t>
          </a:r>
          <a:r>
            <a:rPr lang="ru-RU" sz="1800" b="1" dirty="0"/>
            <a:t>.</a:t>
          </a:r>
        </a:p>
      </dgm:t>
    </dgm:pt>
    <dgm:pt modelId="{D1D5C941-58B3-4946-86DB-C3DD30D0495D}" type="parTrans" cxnId="{9E0C908D-71A7-454A-A09A-FBB83C62AC28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5056F71A-BB3E-4C3C-ABF2-88051A86CD35}" type="sibTrans" cxnId="{9E0C908D-71A7-454A-A09A-FBB83C62AC28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5E70A7E1-799A-4132-A938-493424B6314F}">
      <dgm:prSet phldrT="[Текст]" custT="1"/>
      <dgm:spPr/>
      <dgm:t>
        <a:bodyPr/>
        <a:lstStyle/>
        <a:p>
          <a:r>
            <a:rPr lang="ru-RU" sz="1800" b="1" dirty="0" smtClean="0"/>
            <a:t>5 142,0 </a:t>
          </a:r>
          <a:r>
            <a:rPr lang="ru-RU" sz="1800" b="1" dirty="0" err="1"/>
            <a:t>тыс.руб</a:t>
          </a:r>
          <a:r>
            <a:rPr lang="ru-RU" sz="1800" b="1" dirty="0"/>
            <a:t>.</a:t>
          </a:r>
          <a:endParaRPr lang="ru-RU" sz="1500" b="1" dirty="0"/>
        </a:p>
      </dgm:t>
    </dgm:pt>
    <dgm:pt modelId="{49C72BCF-E8D2-4F03-B083-F7075DF744A8}" type="parTrans" cxnId="{3C2D7F1F-E35E-4C0A-9163-8696CE6E9639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E85A93C1-55BC-4A55-8350-5ED0DF1671A4}" type="sibTrans" cxnId="{3C2D7F1F-E35E-4C0A-9163-8696CE6E9639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483ED59A-D338-4302-A67C-368544F9B2DB}">
      <dgm:prSet phldrT="[Текст]" custT="1"/>
      <dgm:spPr/>
      <dgm:t>
        <a:bodyPr/>
        <a:lstStyle/>
        <a:p>
          <a:r>
            <a:rPr lang="ru-RU" sz="1800" b="1" dirty="0"/>
            <a:t>1 </a:t>
          </a:r>
          <a:r>
            <a:rPr lang="ru-RU" sz="1800" b="1" dirty="0" smtClean="0"/>
            <a:t>990,1 </a:t>
          </a:r>
          <a:r>
            <a:rPr lang="ru-RU" sz="1800" b="1" dirty="0" err="1"/>
            <a:t>тыс.руб</a:t>
          </a:r>
          <a:r>
            <a:rPr lang="ru-RU" sz="1800" b="1" dirty="0"/>
            <a:t>.</a:t>
          </a:r>
        </a:p>
      </dgm:t>
    </dgm:pt>
    <dgm:pt modelId="{C5E5868F-47A3-4D06-9F84-AC9390EAB130}" type="sibTrans" cxnId="{FC4AF597-BC09-40CE-8AA0-6350EA7E644B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E71CF5AB-B146-4459-ABAF-DAD6E07FEDDD}" type="parTrans" cxnId="{FC4AF597-BC09-40CE-8AA0-6350EA7E644B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F0BB7519-5DFB-4D65-825B-B841B4BBE338}">
      <dgm:prSet phldrT="[Текст]" custT="1"/>
      <dgm:spPr/>
      <dgm:t>
        <a:bodyPr/>
        <a:lstStyle/>
        <a:p>
          <a:r>
            <a:rPr lang="ru-RU" sz="1400" b="0" dirty="0"/>
            <a:t>Реализация регионального проекта "Формирование комфортной городской среды»</a:t>
          </a:r>
        </a:p>
      </dgm:t>
    </dgm:pt>
    <dgm:pt modelId="{58078CDA-E650-4ABC-A886-083C89B40DCB}" type="sibTrans" cxnId="{34A2938A-6A2A-4D46-9F49-652CDE8904D1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DC33565D-6E70-419E-9BAD-1B1B521FB35C}" type="parTrans" cxnId="{34A2938A-6A2A-4D46-9F49-652CDE8904D1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D8F0D994-93D6-446B-85F6-7BB677563166}">
      <dgm:prSet phldrT="[Текст]" custT="1"/>
      <dgm:spPr/>
      <dgm:t>
        <a:bodyPr/>
        <a:lstStyle/>
        <a:p>
          <a:r>
            <a:rPr lang="ru-RU" sz="1500" b="0" dirty="0"/>
            <a:t>Переселение граждан из аварийного жилищного фонда</a:t>
          </a:r>
        </a:p>
      </dgm:t>
    </dgm:pt>
    <dgm:pt modelId="{AEA6A219-C655-4240-B65A-2F74A228B619}" type="parTrans" cxnId="{9FCC281D-0E97-43E1-8FD6-25CD9FDCD566}">
      <dgm:prSet/>
      <dgm:spPr/>
      <dgm:t>
        <a:bodyPr/>
        <a:lstStyle/>
        <a:p>
          <a:endParaRPr lang="ru-RU"/>
        </a:p>
      </dgm:t>
    </dgm:pt>
    <dgm:pt modelId="{57B362CF-3F0D-4112-8C79-549DB050C820}" type="sibTrans" cxnId="{9FCC281D-0E97-43E1-8FD6-25CD9FDCD566}">
      <dgm:prSet/>
      <dgm:spPr/>
      <dgm:t>
        <a:bodyPr/>
        <a:lstStyle/>
        <a:p>
          <a:endParaRPr lang="ru-RU"/>
        </a:p>
      </dgm:t>
    </dgm:pt>
    <dgm:pt modelId="{F0F500C8-991F-4DC9-A460-5F7152DB2A2E}">
      <dgm:prSet phldrT="[Текст]" custT="1"/>
      <dgm:spPr/>
      <dgm:t>
        <a:bodyPr/>
        <a:lstStyle/>
        <a:p>
          <a:r>
            <a:rPr lang="ru-RU" sz="1800" b="1" dirty="0" smtClean="0"/>
            <a:t>63 959,1тыс.руб</a:t>
          </a:r>
          <a:r>
            <a:rPr lang="ru-RU" sz="1500" b="1" dirty="0"/>
            <a:t>.</a:t>
          </a:r>
        </a:p>
      </dgm:t>
    </dgm:pt>
    <dgm:pt modelId="{9C2B2EB0-64D8-4C29-9A78-EA4A22C786B1}" type="parTrans" cxnId="{4C5A87E9-7329-4351-8A79-44DD8D9B8C0D}">
      <dgm:prSet/>
      <dgm:spPr/>
      <dgm:t>
        <a:bodyPr/>
        <a:lstStyle/>
        <a:p>
          <a:endParaRPr lang="ru-RU"/>
        </a:p>
      </dgm:t>
    </dgm:pt>
    <dgm:pt modelId="{DB655F64-3267-41DE-881D-C2168141DF38}" type="sibTrans" cxnId="{4C5A87E9-7329-4351-8A79-44DD8D9B8C0D}">
      <dgm:prSet/>
      <dgm:spPr/>
      <dgm:t>
        <a:bodyPr/>
        <a:lstStyle/>
        <a:p>
          <a:endParaRPr lang="ru-RU"/>
        </a:p>
      </dgm:t>
    </dgm:pt>
    <dgm:pt modelId="{3B7A2482-A67E-441F-9B8A-70994CB549BF}" type="pres">
      <dgm:prSet presAssocID="{E0084A88-C3C9-4CA1-91EA-DAA981C88C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5B3898-BF6A-455A-A806-7BC7CFB65CFE}" type="pres">
      <dgm:prSet presAssocID="{6287042D-D323-44C1-A064-0F995129D18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4B081-FCD6-49C6-8659-27C192F76C4C}" type="pres">
      <dgm:prSet presAssocID="{6287042D-D323-44C1-A064-0F995129D18F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F6C99-A562-4089-BA65-C4A511464DFD}" type="pres">
      <dgm:prSet presAssocID="{F0BB7519-5DFB-4D65-825B-B841B4BBE338}" presName="parentText" presStyleLbl="node1" presStyleIdx="1" presStyleCnt="4" custScaleY="102529" custLinFactNeighborX="-3" custLinFactNeighborY="-283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D34AA-A03E-4FD7-9800-8AAE1B450027}" type="pres">
      <dgm:prSet presAssocID="{F0BB7519-5DFB-4D65-825B-B841B4BBE338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02FBF-DF53-47C5-9AF2-E3EAB07E22C1}" type="pres">
      <dgm:prSet presAssocID="{CAE4ABAB-D37F-4FB2-A097-9CF065B5F0CF}" presName="parentText" presStyleLbl="node1" presStyleIdx="2" presStyleCnt="4" custLinFactNeighborY="-27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99A69-88E9-4A43-A34F-F6F9725DDB59}" type="pres">
      <dgm:prSet presAssocID="{CAE4ABAB-D37F-4FB2-A097-9CF065B5F0CF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3A37E-1E2A-49E2-B1B2-E489493381EC}" type="pres">
      <dgm:prSet presAssocID="{D8F0D994-93D6-446B-85F6-7BB67756316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3C8F5-12A8-4300-8176-CBF4367DABE1}" type="pres">
      <dgm:prSet presAssocID="{D8F0D994-93D6-446B-85F6-7BB677563166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EC416-CB7F-4E8B-A110-F7BE5FF927F0}" type="presOf" srcId="{BC591E16-87CE-4830-B9EF-8A4C4F5CE615}" destId="{9874B081-FCD6-49C6-8659-27C192F76C4C}" srcOrd="0" destOrd="0" presId="urn:microsoft.com/office/officeart/2005/8/layout/vList2"/>
    <dgm:cxn modelId="{680EB1BA-7E74-4BC8-8A75-0FA1AD81E38B}" srcId="{E0084A88-C3C9-4CA1-91EA-DAA981C88C72}" destId="{6287042D-D323-44C1-A064-0F995129D18F}" srcOrd="0" destOrd="0" parTransId="{C5B368B4-5620-4992-9161-1D7443C04CC8}" sibTransId="{BC56030B-E9F2-4DD4-8993-3DA8E362114E}"/>
    <dgm:cxn modelId="{FC4AF597-BC09-40CE-8AA0-6350EA7E644B}" srcId="{F0BB7519-5DFB-4D65-825B-B841B4BBE338}" destId="{483ED59A-D338-4302-A67C-368544F9B2DB}" srcOrd="0" destOrd="0" parTransId="{E71CF5AB-B146-4459-ABAF-DAD6E07FEDDD}" sibTransId="{C5E5868F-47A3-4D06-9F84-AC9390EAB130}"/>
    <dgm:cxn modelId="{2AFEB017-37AE-4098-94A6-5434C1FF27BB}" type="presOf" srcId="{D8F0D994-93D6-446B-85F6-7BB677563166}" destId="{A463A37E-1E2A-49E2-B1B2-E489493381EC}" srcOrd="0" destOrd="0" presId="urn:microsoft.com/office/officeart/2005/8/layout/vList2"/>
    <dgm:cxn modelId="{9FCC281D-0E97-43E1-8FD6-25CD9FDCD566}" srcId="{E0084A88-C3C9-4CA1-91EA-DAA981C88C72}" destId="{D8F0D994-93D6-446B-85F6-7BB677563166}" srcOrd="3" destOrd="0" parTransId="{AEA6A219-C655-4240-B65A-2F74A228B619}" sibTransId="{57B362CF-3F0D-4112-8C79-549DB050C820}"/>
    <dgm:cxn modelId="{9E0C908D-71A7-454A-A09A-FBB83C62AC28}" srcId="{6287042D-D323-44C1-A064-0F995129D18F}" destId="{BC591E16-87CE-4830-B9EF-8A4C4F5CE615}" srcOrd="0" destOrd="0" parTransId="{D1D5C941-58B3-4946-86DB-C3DD30D0495D}" sibTransId="{5056F71A-BB3E-4C3C-ABF2-88051A86CD35}"/>
    <dgm:cxn modelId="{B3CB02FA-B8C0-4EDE-9BE8-50AD6E07081E}" type="presOf" srcId="{F0BB7519-5DFB-4D65-825B-B841B4BBE338}" destId="{02CF6C99-A562-4089-BA65-C4A511464DFD}" srcOrd="0" destOrd="0" presId="urn:microsoft.com/office/officeart/2005/8/layout/vList2"/>
    <dgm:cxn modelId="{BE397F37-98E9-468E-AD67-D604AECB2AFC}" type="presOf" srcId="{F0F500C8-991F-4DC9-A460-5F7152DB2A2E}" destId="{1693C8F5-12A8-4300-8176-CBF4367DABE1}" srcOrd="0" destOrd="0" presId="urn:microsoft.com/office/officeart/2005/8/layout/vList2"/>
    <dgm:cxn modelId="{4C5A87E9-7329-4351-8A79-44DD8D9B8C0D}" srcId="{D8F0D994-93D6-446B-85F6-7BB677563166}" destId="{F0F500C8-991F-4DC9-A460-5F7152DB2A2E}" srcOrd="0" destOrd="0" parTransId="{9C2B2EB0-64D8-4C29-9A78-EA4A22C786B1}" sibTransId="{DB655F64-3267-41DE-881D-C2168141DF38}"/>
    <dgm:cxn modelId="{BE1157B5-6A3B-4809-BEED-F46E2CD9AD32}" type="presOf" srcId="{E0084A88-C3C9-4CA1-91EA-DAA981C88C72}" destId="{3B7A2482-A67E-441F-9B8A-70994CB549BF}" srcOrd="0" destOrd="0" presId="urn:microsoft.com/office/officeart/2005/8/layout/vList2"/>
    <dgm:cxn modelId="{018DD718-86A7-454A-84BE-1498E677261B}" type="presOf" srcId="{5E70A7E1-799A-4132-A938-493424B6314F}" destId="{64499A69-88E9-4A43-A34F-F6F9725DDB59}" srcOrd="0" destOrd="0" presId="urn:microsoft.com/office/officeart/2005/8/layout/vList2"/>
    <dgm:cxn modelId="{B596E7AC-3E3E-47F3-B39F-96BDA3AC0C64}" srcId="{E0084A88-C3C9-4CA1-91EA-DAA981C88C72}" destId="{CAE4ABAB-D37F-4FB2-A097-9CF065B5F0CF}" srcOrd="2" destOrd="0" parTransId="{34F36FF9-4363-495D-9ECF-C511E2E55413}" sibTransId="{5A585193-0DEA-4F45-90DB-5DFAD52988CE}"/>
    <dgm:cxn modelId="{884D5523-CFDF-4D68-A6AD-2C5D28AFFCB9}" type="presOf" srcId="{6287042D-D323-44C1-A064-0F995129D18F}" destId="{F75B3898-BF6A-455A-A806-7BC7CFB65CFE}" srcOrd="0" destOrd="0" presId="urn:microsoft.com/office/officeart/2005/8/layout/vList2"/>
    <dgm:cxn modelId="{0D6A4D51-D976-43B9-B972-CEEB65E0DF23}" type="presOf" srcId="{483ED59A-D338-4302-A67C-368544F9B2DB}" destId="{166D34AA-A03E-4FD7-9800-8AAE1B450027}" srcOrd="0" destOrd="0" presId="urn:microsoft.com/office/officeart/2005/8/layout/vList2"/>
    <dgm:cxn modelId="{34A2938A-6A2A-4D46-9F49-652CDE8904D1}" srcId="{E0084A88-C3C9-4CA1-91EA-DAA981C88C72}" destId="{F0BB7519-5DFB-4D65-825B-B841B4BBE338}" srcOrd="1" destOrd="0" parTransId="{DC33565D-6E70-419E-9BAD-1B1B521FB35C}" sibTransId="{58078CDA-E650-4ABC-A886-083C89B40DCB}"/>
    <dgm:cxn modelId="{3C2D7F1F-E35E-4C0A-9163-8696CE6E9639}" srcId="{CAE4ABAB-D37F-4FB2-A097-9CF065B5F0CF}" destId="{5E70A7E1-799A-4132-A938-493424B6314F}" srcOrd="0" destOrd="0" parTransId="{49C72BCF-E8D2-4F03-B083-F7075DF744A8}" sibTransId="{E85A93C1-55BC-4A55-8350-5ED0DF1671A4}"/>
    <dgm:cxn modelId="{4D89E8E1-14F4-4F3B-9F93-FC9781F52CD8}" type="presOf" srcId="{CAE4ABAB-D37F-4FB2-A097-9CF065B5F0CF}" destId="{32802FBF-DF53-47C5-9AF2-E3EAB07E22C1}" srcOrd="0" destOrd="0" presId="urn:microsoft.com/office/officeart/2005/8/layout/vList2"/>
    <dgm:cxn modelId="{6ABED6F4-8243-489C-B6F8-C57A53933BE9}" type="presParOf" srcId="{3B7A2482-A67E-441F-9B8A-70994CB549BF}" destId="{F75B3898-BF6A-455A-A806-7BC7CFB65CFE}" srcOrd="0" destOrd="0" presId="urn:microsoft.com/office/officeart/2005/8/layout/vList2"/>
    <dgm:cxn modelId="{95CF7482-42FC-4441-BCBC-38F2D417D2E0}" type="presParOf" srcId="{3B7A2482-A67E-441F-9B8A-70994CB549BF}" destId="{9874B081-FCD6-49C6-8659-27C192F76C4C}" srcOrd="1" destOrd="0" presId="urn:microsoft.com/office/officeart/2005/8/layout/vList2"/>
    <dgm:cxn modelId="{F7724E2F-6B7C-4D47-BABF-16E6C4B233CC}" type="presParOf" srcId="{3B7A2482-A67E-441F-9B8A-70994CB549BF}" destId="{02CF6C99-A562-4089-BA65-C4A511464DFD}" srcOrd="2" destOrd="0" presId="urn:microsoft.com/office/officeart/2005/8/layout/vList2"/>
    <dgm:cxn modelId="{19E90955-5CB5-4131-9550-A83D604D7956}" type="presParOf" srcId="{3B7A2482-A67E-441F-9B8A-70994CB549BF}" destId="{166D34AA-A03E-4FD7-9800-8AAE1B450027}" srcOrd="3" destOrd="0" presId="urn:microsoft.com/office/officeart/2005/8/layout/vList2"/>
    <dgm:cxn modelId="{679B6B53-1C26-47E2-B2C5-612BB1FDBAD8}" type="presParOf" srcId="{3B7A2482-A67E-441F-9B8A-70994CB549BF}" destId="{32802FBF-DF53-47C5-9AF2-E3EAB07E22C1}" srcOrd="4" destOrd="0" presId="urn:microsoft.com/office/officeart/2005/8/layout/vList2"/>
    <dgm:cxn modelId="{B53162EF-080C-4AD8-B719-7272BCD0D86C}" type="presParOf" srcId="{3B7A2482-A67E-441F-9B8A-70994CB549BF}" destId="{64499A69-88E9-4A43-A34F-F6F9725DDB59}" srcOrd="5" destOrd="0" presId="urn:microsoft.com/office/officeart/2005/8/layout/vList2"/>
    <dgm:cxn modelId="{E5C48FB1-1B47-409D-9640-3DDBC078466D}" type="presParOf" srcId="{3B7A2482-A67E-441F-9B8A-70994CB549BF}" destId="{A463A37E-1E2A-49E2-B1B2-E489493381EC}" srcOrd="6" destOrd="0" presId="urn:microsoft.com/office/officeart/2005/8/layout/vList2"/>
    <dgm:cxn modelId="{511D1856-D7D3-4E86-BEC6-BB2362D7B5B7}" type="presParOf" srcId="{3B7A2482-A67E-441F-9B8A-70994CB549BF}" destId="{1693C8F5-12A8-4300-8176-CBF4367DABE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084A88-C3C9-4CA1-91EA-DAA981C88C72}" type="doc">
      <dgm:prSet loTypeId="urn:microsoft.com/office/officeart/2005/8/layout/vList2" loCatId="list" qsTypeId="urn:microsoft.com/office/officeart/2005/8/quickstyle/simple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6287042D-D323-44C1-A064-0F995129D18F}">
      <dgm:prSet phldrT="[Текст]" custT="1"/>
      <dgm:spPr/>
      <dgm:t>
        <a:bodyPr/>
        <a:lstStyle/>
        <a:p>
          <a:r>
            <a:rPr lang="ru-RU" sz="1400" dirty="0" smtClean="0">
              <a:effectLst/>
            </a:rPr>
            <a:t>Реализация проекта «Народный тренер»</a:t>
          </a:r>
          <a:endParaRPr lang="ru-RU" sz="1400" dirty="0">
            <a:effectLst/>
          </a:endParaRPr>
        </a:p>
      </dgm:t>
    </dgm:pt>
    <dgm:pt modelId="{C5B368B4-5620-4992-9161-1D7443C04CC8}" type="parTrans" cxnId="{680EB1BA-7E74-4BC8-8A75-0FA1AD81E38B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BC56030B-E9F2-4DD4-8993-3DA8E362114E}" type="sibTrans" cxnId="{680EB1BA-7E74-4BC8-8A75-0FA1AD81E38B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F0BB7519-5DFB-4D65-825B-B841B4BBE338}">
      <dgm:prSet phldrT="[Текст]" custT="1"/>
      <dgm:spPr/>
      <dgm:t>
        <a:bodyPr/>
        <a:lstStyle/>
        <a:p>
          <a:r>
            <a:rPr lang="ru-RU" sz="1400" dirty="0"/>
            <a:t>Содержание муниципального бюджетного учреждения «ФОК»</a:t>
          </a:r>
          <a:endParaRPr lang="ru-RU" sz="1800" b="1" dirty="0"/>
        </a:p>
      </dgm:t>
    </dgm:pt>
    <dgm:pt modelId="{DC33565D-6E70-419E-9BAD-1B1B521FB35C}" type="parTrans" cxnId="{34A2938A-6A2A-4D46-9F49-652CDE8904D1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58078CDA-E650-4ABC-A886-083C89B40DCB}" type="sibTrans" cxnId="{34A2938A-6A2A-4D46-9F49-652CDE8904D1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CAE4ABAB-D37F-4FB2-A097-9CF065B5F0CF}">
      <dgm:prSet phldrT="[Текст]" custT="1"/>
      <dgm:spPr/>
      <dgm:t>
        <a:bodyPr/>
        <a:lstStyle/>
        <a:p>
          <a:r>
            <a:rPr lang="ru-RU" sz="1500" b="0" dirty="0"/>
            <a:t>Проведение спортивных мероприятий</a:t>
          </a:r>
        </a:p>
      </dgm:t>
    </dgm:pt>
    <dgm:pt modelId="{34F36FF9-4363-495D-9ECF-C511E2E55413}" type="parTrans" cxnId="{B596E7AC-3E3E-47F3-B39F-96BDA3AC0C64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5A585193-0DEA-4F45-90DB-5DFAD52988CE}" type="sibTrans" cxnId="{B596E7AC-3E3E-47F3-B39F-96BDA3AC0C64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BC591E16-87CE-4830-B9EF-8A4C4F5CE615}">
      <dgm:prSet phldrT="[Текст]" custT="1"/>
      <dgm:spPr/>
      <dgm:t>
        <a:bodyPr/>
        <a:lstStyle/>
        <a:p>
          <a:r>
            <a:rPr lang="ru-RU" sz="1800" b="1" dirty="0" smtClean="0"/>
            <a:t>333,3 </a:t>
          </a:r>
          <a:r>
            <a:rPr lang="ru-RU" sz="1800" b="1" dirty="0" err="1"/>
            <a:t>тыс.руб</a:t>
          </a:r>
          <a:r>
            <a:rPr lang="ru-RU" sz="1800" b="1" dirty="0"/>
            <a:t>.</a:t>
          </a:r>
        </a:p>
      </dgm:t>
    </dgm:pt>
    <dgm:pt modelId="{D1D5C941-58B3-4946-86DB-C3DD30D0495D}" type="parTrans" cxnId="{9E0C908D-71A7-454A-A09A-FBB83C62AC28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5056F71A-BB3E-4C3C-ABF2-88051A86CD35}" type="sibTrans" cxnId="{9E0C908D-71A7-454A-A09A-FBB83C62AC28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483ED59A-D338-4302-A67C-368544F9B2DB}">
      <dgm:prSet phldrT="[Текст]" custT="1"/>
      <dgm:spPr/>
      <dgm:t>
        <a:bodyPr/>
        <a:lstStyle/>
        <a:p>
          <a:r>
            <a:rPr lang="ru-RU" sz="1800" b="1" dirty="0" smtClean="0"/>
            <a:t>5 839,6 </a:t>
          </a:r>
          <a:r>
            <a:rPr lang="ru-RU" sz="1800" b="1" dirty="0" err="1"/>
            <a:t>тыс.руб</a:t>
          </a:r>
          <a:r>
            <a:rPr lang="ru-RU" sz="1800" b="1" dirty="0"/>
            <a:t>.</a:t>
          </a:r>
        </a:p>
      </dgm:t>
    </dgm:pt>
    <dgm:pt modelId="{E71CF5AB-B146-4459-ABAF-DAD6E07FEDDD}" type="parTrans" cxnId="{FC4AF597-BC09-40CE-8AA0-6350EA7E644B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C5E5868F-47A3-4D06-9F84-AC9390EAB130}" type="sibTrans" cxnId="{FC4AF597-BC09-40CE-8AA0-6350EA7E644B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5E70A7E1-799A-4132-A938-493424B6314F}">
      <dgm:prSet phldrT="[Текст]" custT="1"/>
      <dgm:spPr/>
      <dgm:t>
        <a:bodyPr/>
        <a:lstStyle/>
        <a:p>
          <a:r>
            <a:rPr lang="ru-RU" sz="1800" b="1" dirty="0" smtClean="0"/>
            <a:t>493,0 </a:t>
          </a:r>
          <a:r>
            <a:rPr lang="ru-RU" sz="1800" b="1" dirty="0" err="1"/>
            <a:t>тыс.руб</a:t>
          </a:r>
          <a:r>
            <a:rPr lang="ru-RU" sz="1800" b="1" dirty="0"/>
            <a:t>.</a:t>
          </a:r>
          <a:endParaRPr lang="ru-RU" sz="1500" b="1" dirty="0"/>
        </a:p>
      </dgm:t>
    </dgm:pt>
    <dgm:pt modelId="{49C72BCF-E8D2-4F03-B083-F7075DF744A8}" type="parTrans" cxnId="{3C2D7F1F-E35E-4C0A-9163-8696CE6E9639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E85A93C1-55BC-4A55-8350-5ED0DF1671A4}" type="sibTrans" cxnId="{3C2D7F1F-E35E-4C0A-9163-8696CE6E9639}">
      <dgm:prSet/>
      <dgm:spPr/>
      <dgm:t>
        <a:bodyPr/>
        <a:lstStyle/>
        <a:p>
          <a:endParaRPr lang="ru-RU">
            <a:solidFill>
              <a:schemeClr val="bg2">
                <a:lumMod val="10000"/>
              </a:schemeClr>
            </a:solidFill>
          </a:endParaRPr>
        </a:p>
      </dgm:t>
    </dgm:pt>
    <dgm:pt modelId="{3B7A2482-A67E-441F-9B8A-70994CB549BF}" type="pres">
      <dgm:prSet presAssocID="{E0084A88-C3C9-4CA1-91EA-DAA981C88C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5B3898-BF6A-455A-A806-7BC7CFB65CFE}" type="pres">
      <dgm:prSet presAssocID="{6287042D-D323-44C1-A064-0F995129D18F}" presName="parentText" presStyleLbl="node1" presStyleIdx="0" presStyleCnt="3" custLinFactNeighborX="-5" custLinFactNeighborY="-14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4B081-FCD6-49C6-8659-27C192F76C4C}" type="pres">
      <dgm:prSet presAssocID="{6287042D-D323-44C1-A064-0F995129D18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F6C99-A562-4089-BA65-C4A511464DFD}" type="pres">
      <dgm:prSet presAssocID="{F0BB7519-5DFB-4D65-825B-B841B4BBE33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D34AA-A03E-4FD7-9800-8AAE1B450027}" type="pres">
      <dgm:prSet presAssocID="{F0BB7519-5DFB-4D65-825B-B841B4BBE33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02FBF-DF53-47C5-9AF2-E3EAB07E22C1}" type="pres">
      <dgm:prSet presAssocID="{CAE4ABAB-D37F-4FB2-A097-9CF065B5F0C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99A69-88E9-4A43-A34F-F6F9725DDB59}" type="pres">
      <dgm:prSet presAssocID="{CAE4ABAB-D37F-4FB2-A097-9CF065B5F0C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EC416-CB7F-4E8B-A110-F7BE5FF927F0}" type="presOf" srcId="{BC591E16-87CE-4830-B9EF-8A4C4F5CE615}" destId="{9874B081-FCD6-49C6-8659-27C192F76C4C}" srcOrd="0" destOrd="0" presId="urn:microsoft.com/office/officeart/2005/8/layout/vList2"/>
    <dgm:cxn modelId="{680EB1BA-7E74-4BC8-8A75-0FA1AD81E38B}" srcId="{E0084A88-C3C9-4CA1-91EA-DAA981C88C72}" destId="{6287042D-D323-44C1-A064-0F995129D18F}" srcOrd="0" destOrd="0" parTransId="{C5B368B4-5620-4992-9161-1D7443C04CC8}" sibTransId="{BC56030B-E9F2-4DD4-8993-3DA8E362114E}"/>
    <dgm:cxn modelId="{FC4AF597-BC09-40CE-8AA0-6350EA7E644B}" srcId="{F0BB7519-5DFB-4D65-825B-B841B4BBE338}" destId="{483ED59A-D338-4302-A67C-368544F9B2DB}" srcOrd="0" destOrd="0" parTransId="{E71CF5AB-B146-4459-ABAF-DAD6E07FEDDD}" sibTransId="{C5E5868F-47A3-4D06-9F84-AC9390EAB130}"/>
    <dgm:cxn modelId="{9E0C908D-71A7-454A-A09A-FBB83C62AC28}" srcId="{6287042D-D323-44C1-A064-0F995129D18F}" destId="{BC591E16-87CE-4830-B9EF-8A4C4F5CE615}" srcOrd="0" destOrd="0" parTransId="{D1D5C941-58B3-4946-86DB-C3DD30D0495D}" sibTransId="{5056F71A-BB3E-4C3C-ABF2-88051A86CD35}"/>
    <dgm:cxn modelId="{B3CB02FA-B8C0-4EDE-9BE8-50AD6E07081E}" type="presOf" srcId="{F0BB7519-5DFB-4D65-825B-B841B4BBE338}" destId="{02CF6C99-A562-4089-BA65-C4A511464DFD}" srcOrd="0" destOrd="0" presId="urn:microsoft.com/office/officeart/2005/8/layout/vList2"/>
    <dgm:cxn modelId="{BE1157B5-6A3B-4809-BEED-F46E2CD9AD32}" type="presOf" srcId="{E0084A88-C3C9-4CA1-91EA-DAA981C88C72}" destId="{3B7A2482-A67E-441F-9B8A-70994CB549BF}" srcOrd="0" destOrd="0" presId="urn:microsoft.com/office/officeart/2005/8/layout/vList2"/>
    <dgm:cxn modelId="{018DD718-86A7-454A-84BE-1498E677261B}" type="presOf" srcId="{5E70A7E1-799A-4132-A938-493424B6314F}" destId="{64499A69-88E9-4A43-A34F-F6F9725DDB59}" srcOrd="0" destOrd="0" presId="urn:microsoft.com/office/officeart/2005/8/layout/vList2"/>
    <dgm:cxn modelId="{B596E7AC-3E3E-47F3-B39F-96BDA3AC0C64}" srcId="{E0084A88-C3C9-4CA1-91EA-DAA981C88C72}" destId="{CAE4ABAB-D37F-4FB2-A097-9CF065B5F0CF}" srcOrd="2" destOrd="0" parTransId="{34F36FF9-4363-495D-9ECF-C511E2E55413}" sibTransId="{5A585193-0DEA-4F45-90DB-5DFAD52988CE}"/>
    <dgm:cxn modelId="{884D5523-CFDF-4D68-A6AD-2C5D28AFFCB9}" type="presOf" srcId="{6287042D-D323-44C1-A064-0F995129D18F}" destId="{F75B3898-BF6A-455A-A806-7BC7CFB65CFE}" srcOrd="0" destOrd="0" presId="urn:microsoft.com/office/officeart/2005/8/layout/vList2"/>
    <dgm:cxn modelId="{0D6A4D51-D976-43B9-B972-CEEB65E0DF23}" type="presOf" srcId="{483ED59A-D338-4302-A67C-368544F9B2DB}" destId="{166D34AA-A03E-4FD7-9800-8AAE1B450027}" srcOrd="0" destOrd="0" presId="urn:microsoft.com/office/officeart/2005/8/layout/vList2"/>
    <dgm:cxn modelId="{34A2938A-6A2A-4D46-9F49-652CDE8904D1}" srcId="{E0084A88-C3C9-4CA1-91EA-DAA981C88C72}" destId="{F0BB7519-5DFB-4D65-825B-B841B4BBE338}" srcOrd="1" destOrd="0" parTransId="{DC33565D-6E70-419E-9BAD-1B1B521FB35C}" sibTransId="{58078CDA-E650-4ABC-A886-083C89B40DCB}"/>
    <dgm:cxn modelId="{3C2D7F1F-E35E-4C0A-9163-8696CE6E9639}" srcId="{CAE4ABAB-D37F-4FB2-A097-9CF065B5F0CF}" destId="{5E70A7E1-799A-4132-A938-493424B6314F}" srcOrd="0" destOrd="0" parTransId="{49C72BCF-E8D2-4F03-B083-F7075DF744A8}" sibTransId="{E85A93C1-55BC-4A55-8350-5ED0DF1671A4}"/>
    <dgm:cxn modelId="{4D89E8E1-14F4-4F3B-9F93-FC9781F52CD8}" type="presOf" srcId="{CAE4ABAB-D37F-4FB2-A097-9CF065B5F0CF}" destId="{32802FBF-DF53-47C5-9AF2-E3EAB07E22C1}" srcOrd="0" destOrd="0" presId="urn:microsoft.com/office/officeart/2005/8/layout/vList2"/>
    <dgm:cxn modelId="{6ABED6F4-8243-489C-B6F8-C57A53933BE9}" type="presParOf" srcId="{3B7A2482-A67E-441F-9B8A-70994CB549BF}" destId="{F75B3898-BF6A-455A-A806-7BC7CFB65CFE}" srcOrd="0" destOrd="0" presId="urn:microsoft.com/office/officeart/2005/8/layout/vList2"/>
    <dgm:cxn modelId="{95CF7482-42FC-4441-BCBC-38F2D417D2E0}" type="presParOf" srcId="{3B7A2482-A67E-441F-9B8A-70994CB549BF}" destId="{9874B081-FCD6-49C6-8659-27C192F76C4C}" srcOrd="1" destOrd="0" presId="urn:microsoft.com/office/officeart/2005/8/layout/vList2"/>
    <dgm:cxn modelId="{F7724E2F-6B7C-4D47-BABF-16E6C4B233CC}" type="presParOf" srcId="{3B7A2482-A67E-441F-9B8A-70994CB549BF}" destId="{02CF6C99-A562-4089-BA65-C4A511464DFD}" srcOrd="2" destOrd="0" presId="urn:microsoft.com/office/officeart/2005/8/layout/vList2"/>
    <dgm:cxn modelId="{19E90955-5CB5-4131-9550-A83D604D7956}" type="presParOf" srcId="{3B7A2482-A67E-441F-9B8A-70994CB549BF}" destId="{166D34AA-A03E-4FD7-9800-8AAE1B450027}" srcOrd="3" destOrd="0" presId="urn:microsoft.com/office/officeart/2005/8/layout/vList2"/>
    <dgm:cxn modelId="{679B6B53-1C26-47E2-B2C5-612BB1FDBAD8}" type="presParOf" srcId="{3B7A2482-A67E-441F-9B8A-70994CB549BF}" destId="{32802FBF-DF53-47C5-9AF2-E3EAB07E22C1}" srcOrd="4" destOrd="0" presId="urn:microsoft.com/office/officeart/2005/8/layout/vList2"/>
    <dgm:cxn modelId="{B53162EF-080C-4AD8-B719-7272BCD0D86C}" type="presParOf" srcId="{3B7A2482-A67E-441F-9B8A-70994CB549BF}" destId="{64499A69-88E9-4A43-A34F-F6F9725DDB5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00F96-FA03-4984-9FF5-A66585561EC2}">
      <dsp:nvSpPr>
        <dsp:cNvPr id="0" name=""/>
        <dsp:cNvSpPr/>
      </dsp:nvSpPr>
      <dsp:spPr>
        <a:xfrm>
          <a:off x="5497662" y="0"/>
          <a:ext cx="2970834" cy="469556"/>
        </a:xfrm>
        <a:prstGeom prst="nonIsoscelesTrapezoid">
          <a:avLst>
            <a:gd name="adj1" fmla="val 6813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/>
            <a:t>НДФЛ</a:t>
          </a:r>
        </a:p>
      </dsp:txBody>
      <dsp:txXfrm>
        <a:off x="5805483" y="0"/>
        <a:ext cx="2659048" cy="469556"/>
      </dsp:txXfrm>
    </dsp:sp>
    <dsp:sp modelId="{7D442486-CCAD-4A15-810C-71B5B7D2341E}">
      <dsp:nvSpPr>
        <dsp:cNvPr id="0" name=""/>
        <dsp:cNvSpPr/>
      </dsp:nvSpPr>
      <dsp:spPr>
        <a:xfrm rot="10800000">
          <a:off x="77670" y="0"/>
          <a:ext cx="5721550" cy="469556"/>
        </a:xfrm>
        <a:prstGeom prst="trapezoid">
          <a:avLst>
            <a:gd name="adj" fmla="val 681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75,3</a:t>
          </a:r>
          <a:endParaRPr lang="ru-RU" sz="1600" b="1" kern="1200" dirty="0">
            <a:solidFill>
              <a:schemeClr val="bg1"/>
            </a:solidFill>
          </a:endParaRPr>
        </a:p>
      </dsp:txBody>
      <dsp:txXfrm rot="-10800000">
        <a:off x="1078941" y="0"/>
        <a:ext cx="3719007" cy="469556"/>
      </dsp:txXfrm>
    </dsp:sp>
    <dsp:sp modelId="{F7A4A7CA-E5DF-40D0-AE89-A8C3012FF8FF}">
      <dsp:nvSpPr>
        <dsp:cNvPr id="0" name=""/>
        <dsp:cNvSpPr/>
      </dsp:nvSpPr>
      <dsp:spPr>
        <a:xfrm>
          <a:off x="5097096" y="450647"/>
          <a:ext cx="3371400" cy="469556"/>
        </a:xfrm>
        <a:prstGeom prst="nonIsoscelesTrapezoid">
          <a:avLst>
            <a:gd name="adj1" fmla="val 6813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/>
            <a:t>УСН</a:t>
          </a:r>
        </a:p>
      </dsp:txBody>
      <dsp:txXfrm>
        <a:off x="5420124" y="450647"/>
        <a:ext cx="3049412" cy="469556"/>
      </dsp:txXfrm>
    </dsp:sp>
    <dsp:sp modelId="{1A04A680-4689-4AB2-9391-39B44B4DF00C}">
      <dsp:nvSpPr>
        <dsp:cNvPr id="0" name=""/>
        <dsp:cNvSpPr/>
      </dsp:nvSpPr>
      <dsp:spPr>
        <a:xfrm rot="10800000">
          <a:off x="378341" y="468950"/>
          <a:ext cx="5118735" cy="469556"/>
        </a:xfrm>
        <a:prstGeom prst="trapezoid">
          <a:avLst>
            <a:gd name="adj" fmla="val 681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10,5</a:t>
          </a:r>
          <a:endParaRPr lang="ru-RU" sz="1600" b="1" kern="1200" dirty="0">
            <a:solidFill>
              <a:schemeClr val="bg1"/>
            </a:solidFill>
          </a:endParaRPr>
        </a:p>
      </dsp:txBody>
      <dsp:txXfrm rot="-10800000">
        <a:off x="1274120" y="468950"/>
        <a:ext cx="3327178" cy="469556"/>
      </dsp:txXfrm>
    </dsp:sp>
    <dsp:sp modelId="{36BA7CC1-76DE-4FC8-835D-472BE0EB998A}">
      <dsp:nvSpPr>
        <dsp:cNvPr id="0" name=""/>
        <dsp:cNvSpPr/>
      </dsp:nvSpPr>
      <dsp:spPr>
        <a:xfrm>
          <a:off x="4765646" y="935394"/>
          <a:ext cx="3688103" cy="469556"/>
        </a:xfrm>
        <a:prstGeom prst="nonIsoscelesTrapezoid">
          <a:avLst>
            <a:gd name="adj1" fmla="val 6813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/>
            <a:t>Акцизы на нефтепродукты</a:t>
          </a:r>
        </a:p>
      </dsp:txBody>
      <dsp:txXfrm>
        <a:off x="5087980" y="935394"/>
        <a:ext cx="3366576" cy="469556"/>
      </dsp:txXfrm>
    </dsp:sp>
    <dsp:sp modelId="{B00047E8-4067-401D-A1AA-C4F13563015F}">
      <dsp:nvSpPr>
        <dsp:cNvPr id="0" name=""/>
        <dsp:cNvSpPr/>
      </dsp:nvSpPr>
      <dsp:spPr>
        <a:xfrm rot="10800000">
          <a:off x="660262" y="920528"/>
          <a:ext cx="4478893" cy="469556"/>
        </a:xfrm>
        <a:prstGeom prst="trapezoid">
          <a:avLst>
            <a:gd name="adj" fmla="val 681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7,8</a:t>
          </a:r>
          <a:endParaRPr lang="ru-RU" sz="1600" b="1" kern="1200" dirty="0">
            <a:solidFill>
              <a:schemeClr val="bg1"/>
            </a:solidFill>
          </a:endParaRPr>
        </a:p>
      </dsp:txBody>
      <dsp:txXfrm rot="-10800000">
        <a:off x="1444068" y="920528"/>
        <a:ext cx="2911281" cy="469556"/>
      </dsp:txXfrm>
    </dsp:sp>
    <dsp:sp modelId="{2C18FFFE-EB1E-49AB-A1B5-7AF8AB9EB332}">
      <dsp:nvSpPr>
        <dsp:cNvPr id="0" name=""/>
        <dsp:cNvSpPr/>
      </dsp:nvSpPr>
      <dsp:spPr>
        <a:xfrm>
          <a:off x="4517853" y="1407608"/>
          <a:ext cx="3942048" cy="469556"/>
        </a:xfrm>
        <a:prstGeom prst="nonIsoscelesTrapezoid">
          <a:avLst>
            <a:gd name="adj1" fmla="val 6813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4831411" y="1407608"/>
        <a:ext cx="3626389" cy="469556"/>
      </dsp:txXfrm>
    </dsp:sp>
    <dsp:sp modelId="{3F1FBA1E-FF2E-4A04-A17F-C915A03C038C}">
      <dsp:nvSpPr>
        <dsp:cNvPr id="0" name=""/>
        <dsp:cNvSpPr/>
      </dsp:nvSpPr>
      <dsp:spPr>
        <a:xfrm rot="10800000">
          <a:off x="980682" y="1375213"/>
          <a:ext cx="3827726" cy="469556"/>
        </a:xfrm>
        <a:prstGeom prst="trapezoid">
          <a:avLst>
            <a:gd name="adj" fmla="val 681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2,3</a:t>
          </a:r>
          <a:endParaRPr lang="ru-RU" sz="1600" b="1" kern="1200" dirty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-10800000">
        <a:off x="1650534" y="1375213"/>
        <a:ext cx="2488022" cy="469556"/>
      </dsp:txXfrm>
    </dsp:sp>
    <dsp:sp modelId="{C5EF381C-4EAD-43D3-9D50-C423E5EAE88D}">
      <dsp:nvSpPr>
        <dsp:cNvPr id="0" name=""/>
        <dsp:cNvSpPr/>
      </dsp:nvSpPr>
      <dsp:spPr>
        <a:xfrm>
          <a:off x="4160270" y="1864285"/>
          <a:ext cx="4289743" cy="469556"/>
        </a:xfrm>
        <a:prstGeom prst="nonIsoscelesTrapezoid">
          <a:avLst>
            <a:gd name="adj1" fmla="val 6813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1" kern="1200" dirty="0" smtClean="0"/>
            <a:t>Доходы от использования имущества</a:t>
          </a: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</dsp:txBody>
      <dsp:txXfrm>
        <a:off x="4477991" y="1864285"/>
        <a:ext cx="3971290" cy="469556"/>
      </dsp:txXfrm>
    </dsp:sp>
    <dsp:sp modelId="{1A0B8D50-FD54-431E-87BF-ADA9FA9F6804}">
      <dsp:nvSpPr>
        <dsp:cNvPr id="0" name=""/>
        <dsp:cNvSpPr/>
      </dsp:nvSpPr>
      <dsp:spPr>
        <a:xfrm rot="10800000">
          <a:off x="1264497" y="1878226"/>
          <a:ext cx="3199209" cy="469556"/>
        </a:xfrm>
        <a:prstGeom prst="trapezoid">
          <a:avLst>
            <a:gd name="adj" fmla="val 681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2,0</a:t>
          </a:r>
          <a:endParaRPr lang="ru-RU" sz="1600" b="1" kern="1200" dirty="0">
            <a:solidFill>
              <a:schemeClr val="bg1"/>
            </a:solidFill>
          </a:endParaRPr>
        </a:p>
      </dsp:txBody>
      <dsp:txXfrm rot="-10800000">
        <a:off x="1824358" y="1878226"/>
        <a:ext cx="2079486" cy="469556"/>
      </dsp:txXfrm>
    </dsp:sp>
    <dsp:sp modelId="{C858A20D-DA1B-4960-8096-1ADE947265D1}">
      <dsp:nvSpPr>
        <dsp:cNvPr id="0" name=""/>
        <dsp:cNvSpPr/>
      </dsp:nvSpPr>
      <dsp:spPr>
        <a:xfrm>
          <a:off x="3823865" y="2347782"/>
          <a:ext cx="4629445" cy="469556"/>
        </a:xfrm>
        <a:prstGeom prst="nonIsoscelesTrapezoid">
          <a:avLst>
            <a:gd name="adj1" fmla="val 6813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1" kern="1200" dirty="0" smtClean="0"/>
            <a:t>ЕНВД, патент, сельхозналог</a:t>
          </a: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</dsp:txBody>
      <dsp:txXfrm>
        <a:off x="4143786" y="2347782"/>
        <a:ext cx="4309524" cy="469556"/>
      </dsp:txXfrm>
    </dsp:sp>
    <dsp:sp modelId="{3F988C82-F899-4AC5-BB1D-B8461C849F6E}">
      <dsp:nvSpPr>
        <dsp:cNvPr id="0" name=""/>
        <dsp:cNvSpPr/>
      </dsp:nvSpPr>
      <dsp:spPr>
        <a:xfrm rot="10800000">
          <a:off x="1584418" y="2347782"/>
          <a:ext cx="2559367" cy="469556"/>
        </a:xfrm>
        <a:prstGeom prst="trapezoid">
          <a:avLst>
            <a:gd name="adj" fmla="val 681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1,0</a:t>
          </a:r>
          <a:endParaRPr lang="ru-RU" sz="1600" b="1" kern="1200" dirty="0">
            <a:solidFill>
              <a:schemeClr val="bg1"/>
            </a:solidFill>
          </a:endParaRPr>
        </a:p>
      </dsp:txBody>
      <dsp:txXfrm rot="-10800000">
        <a:off x="2032307" y="2347782"/>
        <a:ext cx="1663589" cy="469556"/>
      </dsp:txXfrm>
    </dsp:sp>
    <dsp:sp modelId="{890EBD27-3F2D-411E-9480-330C910BE094}">
      <dsp:nvSpPr>
        <dsp:cNvPr id="0" name=""/>
        <dsp:cNvSpPr/>
      </dsp:nvSpPr>
      <dsp:spPr>
        <a:xfrm>
          <a:off x="3503944" y="2817339"/>
          <a:ext cx="4949366" cy="469556"/>
        </a:xfrm>
        <a:prstGeom prst="nonIsoscelesTrapezoid">
          <a:avLst>
            <a:gd name="adj1" fmla="val 6813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1" kern="1200" dirty="0" smtClean="0"/>
            <a:t>Государственная пошлина</a:t>
          </a: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</dsp:txBody>
      <dsp:txXfrm>
        <a:off x="3823865" y="2817339"/>
        <a:ext cx="4629445" cy="469556"/>
      </dsp:txXfrm>
    </dsp:sp>
    <dsp:sp modelId="{81B6090E-3C58-457D-AED3-EF22BDE3586D}">
      <dsp:nvSpPr>
        <dsp:cNvPr id="0" name=""/>
        <dsp:cNvSpPr/>
      </dsp:nvSpPr>
      <dsp:spPr>
        <a:xfrm rot="10800000">
          <a:off x="1904339" y="2817339"/>
          <a:ext cx="1919525" cy="469556"/>
        </a:xfrm>
        <a:prstGeom prst="trapezoid">
          <a:avLst>
            <a:gd name="adj" fmla="val 681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0,8</a:t>
          </a:r>
          <a:endParaRPr lang="ru-RU" sz="1600" b="1" kern="1200" dirty="0">
            <a:solidFill>
              <a:schemeClr val="bg1"/>
            </a:solidFill>
          </a:endParaRPr>
        </a:p>
      </dsp:txBody>
      <dsp:txXfrm rot="-10800000">
        <a:off x="2240256" y="2817339"/>
        <a:ext cx="1247691" cy="469556"/>
      </dsp:txXfrm>
    </dsp:sp>
    <dsp:sp modelId="{8430FF92-769F-4948-B399-C6FD3D0ED018}">
      <dsp:nvSpPr>
        <dsp:cNvPr id="0" name=""/>
        <dsp:cNvSpPr/>
      </dsp:nvSpPr>
      <dsp:spPr>
        <a:xfrm>
          <a:off x="3184023" y="3286895"/>
          <a:ext cx="5269287" cy="469556"/>
        </a:xfrm>
        <a:prstGeom prst="nonIsoscelesTrapezoid">
          <a:avLst>
            <a:gd name="adj1" fmla="val 6813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1" kern="1200" dirty="0" smtClean="0"/>
            <a:t>Доходы от оказания платных услуг, платежи при пользовании природными ресурсами</a:t>
          </a:r>
        </a:p>
      </dsp:txBody>
      <dsp:txXfrm>
        <a:off x="3503944" y="3286895"/>
        <a:ext cx="4949366" cy="469556"/>
      </dsp:txXfrm>
    </dsp:sp>
    <dsp:sp modelId="{10E5FB15-CB4C-467F-9676-811B662040F9}">
      <dsp:nvSpPr>
        <dsp:cNvPr id="0" name=""/>
        <dsp:cNvSpPr/>
      </dsp:nvSpPr>
      <dsp:spPr>
        <a:xfrm rot="10800000">
          <a:off x="2232488" y="3277443"/>
          <a:ext cx="1279683" cy="469556"/>
        </a:xfrm>
        <a:prstGeom prst="trapezoid">
          <a:avLst>
            <a:gd name="adj" fmla="val 681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0,2</a:t>
          </a:r>
          <a:endParaRPr lang="ru-RU" sz="1600" b="1" kern="1200" dirty="0">
            <a:solidFill>
              <a:schemeClr val="bg1"/>
            </a:solidFill>
          </a:endParaRPr>
        </a:p>
      </dsp:txBody>
      <dsp:txXfrm rot="-10800000">
        <a:off x="2456433" y="3277443"/>
        <a:ext cx="831794" cy="469556"/>
      </dsp:txXfrm>
    </dsp:sp>
    <dsp:sp modelId="{4319ABCA-7044-4A69-B688-35C2C27A11B7}">
      <dsp:nvSpPr>
        <dsp:cNvPr id="0" name=""/>
        <dsp:cNvSpPr/>
      </dsp:nvSpPr>
      <dsp:spPr>
        <a:xfrm>
          <a:off x="2864102" y="3756452"/>
          <a:ext cx="5589208" cy="469556"/>
        </a:xfrm>
        <a:prstGeom prst="nonIsoscelesTrapezoid">
          <a:avLst>
            <a:gd name="adj1" fmla="val 6813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1" kern="1200" dirty="0" smtClean="0"/>
            <a:t>Доходы от продажи материальных и нематериальных активов</a:t>
          </a:r>
        </a:p>
        <a:p>
          <a:pPr lvl="1" algn="l">
            <a:spcBef>
              <a:spcPct val="0"/>
            </a:spcBef>
            <a:buChar char="••"/>
          </a:pPr>
          <a:endParaRPr lang="ru-RU" sz="1200" b="1" kern="1200" dirty="0"/>
        </a:p>
      </dsp:txBody>
      <dsp:txXfrm>
        <a:off x="3184023" y="3756452"/>
        <a:ext cx="5269287" cy="469556"/>
      </dsp:txXfrm>
    </dsp:sp>
    <dsp:sp modelId="{1BAACED0-1925-4ACD-848C-4EB6796051A9}">
      <dsp:nvSpPr>
        <dsp:cNvPr id="0" name=""/>
        <dsp:cNvSpPr/>
      </dsp:nvSpPr>
      <dsp:spPr>
        <a:xfrm rot="10800000">
          <a:off x="2527705" y="3728091"/>
          <a:ext cx="639841" cy="469556"/>
        </a:xfrm>
        <a:prstGeom prst="trapezoid">
          <a:avLst>
            <a:gd name="adj" fmla="val 681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0,1</a:t>
          </a:r>
          <a:endParaRPr lang="ru-RU" sz="1600" b="1" kern="1200" dirty="0">
            <a:solidFill>
              <a:schemeClr val="bg1"/>
            </a:solidFill>
          </a:endParaRPr>
        </a:p>
      </dsp:txBody>
      <dsp:txXfrm rot="-10800000">
        <a:off x="2527705" y="3728091"/>
        <a:ext cx="639841" cy="469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C88A7-B33C-41EF-9033-AC9EB8F00251}">
      <dsp:nvSpPr>
        <dsp:cNvPr id="0" name=""/>
        <dsp:cNvSpPr/>
      </dsp:nvSpPr>
      <dsp:spPr>
        <a:xfrm>
          <a:off x="3148125" y="1520063"/>
          <a:ext cx="1731251" cy="82671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 город. пос. – 50%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 сельс. пос. – 70%</a:t>
          </a:r>
        </a:p>
      </dsp:txBody>
      <dsp:txXfrm>
        <a:off x="3685661" y="1744902"/>
        <a:ext cx="1175556" cy="583717"/>
      </dsp:txXfrm>
    </dsp:sp>
    <dsp:sp modelId="{CEAB9198-6CB1-4A9D-93A3-DAFDE319EBC7}">
      <dsp:nvSpPr>
        <dsp:cNvPr id="0" name=""/>
        <dsp:cNvSpPr/>
      </dsp:nvSpPr>
      <dsp:spPr>
        <a:xfrm>
          <a:off x="515338" y="1553053"/>
          <a:ext cx="1820572" cy="8016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Норматив отчислений: </a:t>
          </a:r>
          <a:r>
            <a:rPr lang="ru-RU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100%</a:t>
          </a:r>
        </a:p>
      </dsp:txBody>
      <dsp:txXfrm>
        <a:off x="532947" y="1771063"/>
        <a:ext cx="1239182" cy="565984"/>
      </dsp:txXfrm>
    </dsp:sp>
    <dsp:sp modelId="{450AF9FE-CB27-450F-9CAF-35211B85E595}">
      <dsp:nvSpPr>
        <dsp:cNvPr id="0" name=""/>
        <dsp:cNvSpPr/>
      </dsp:nvSpPr>
      <dsp:spPr>
        <a:xfrm flipH="1">
          <a:off x="3166706" y="55154"/>
          <a:ext cx="2024644" cy="8016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Отменен                   с 1 января 2021 года</a:t>
          </a: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100" kern="1200" dirty="0"/>
        </a:p>
      </dsp:txBody>
      <dsp:txXfrm>
        <a:off x="3791708" y="72763"/>
        <a:ext cx="1382032" cy="565984"/>
      </dsp:txXfrm>
    </dsp:sp>
    <dsp:sp modelId="{26E0A88E-3E36-4269-94F4-50DB8D50D38E}">
      <dsp:nvSpPr>
        <dsp:cNvPr id="0" name=""/>
        <dsp:cNvSpPr/>
      </dsp:nvSpPr>
      <dsp:spPr>
        <a:xfrm>
          <a:off x="98853" y="20068"/>
          <a:ext cx="1926574" cy="8016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Норматив отчислений:</a:t>
          </a:r>
          <a:endParaRPr lang="ru-RU" sz="1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58,46 </a:t>
          </a:r>
          <a:r>
            <a:rPr lang="ru-RU" sz="1100" kern="1200" dirty="0"/>
            <a:t>%</a:t>
          </a:r>
        </a:p>
        <a:p>
          <a:pPr marL="57150" lvl="1" indent="-57150" algn="ctr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/>
        </a:p>
      </dsp:txBody>
      <dsp:txXfrm>
        <a:off x="116462" y="37677"/>
        <a:ext cx="1313384" cy="565984"/>
      </dsp:txXfrm>
    </dsp:sp>
    <dsp:sp modelId="{7ED42A3C-732A-494F-92B2-C008DEFCB540}">
      <dsp:nvSpPr>
        <dsp:cNvPr id="0" name=""/>
        <dsp:cNvSpPr/>
      </dsp:nvSpPr>
      <dsp:spPr>
        <a:xfrm>
          <a:off x="1585700" y="146551"/>
          <a:ext cx="1084668" cy="108466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/>
            <a:t>УСН </a:t>
          </a:r>
          <a:endParaRPr lang="ru-RU" sz="1700" b="1" kern="1200" dirty="0"/>
        </a:p>
      </dsp:txBody>
      <dsp:txXfrm>
        <a:off x="1903392" y="464243"/>
        <a:ext cx="766976" cy="766976"/>
      </dsp:txXfrm>
    </dsp:sp>
    <dsp:sp modelId="{FF32B2EC-4E8A-4B08-A4FB-6C97C5525B85}">
      <dsp:nvSpPr>
        <dsp:cNvPr id="0" name=""/>
        <dsp:cNvSpPr/>
      </dsp:nvSpPr>
      <dsp:spPr>
        <a:xfrm rot="5400000">
          <a:off x="2706466" y="146551"/>
          <a:ext cx="1084668" cy="108466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/>
            <a:t>ЕНВД </a:t>
          </a:r>
          <a:endParaRPr lang="ru-RU" sz="1200" b="1" kern="1200" dirty="0"/>
        </a:p>
      </dsp:txBody>
      <dsp:txXfrm rot="-5400000">
        <a:off x="2706466" y="464243"/>
        <a:ext cx="766976" cy="766976"/>
      </dsp:txXfrm>
    </dsp:sp>
    <dsp:sp modelId="{E89D433C-012E-4F42-96B4-0C1E62BF77C0}">
      <dsp:nvSpPr>
        <dsp:cNvPr id="0" name=""/>
        <dsp:cNvSpPr/>
      </dsp:nvSpPr>
      <dsp:spPr>
        <a:xfrm rot="10800000">
          <a:off x="2706466" y="1281320"/>
          <a:ext cx="1084668" cy="108466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/>
            <a:t>ЕСХН</a:t>
          </a:r>
          <a:endParaRPr lang="ru-RU" sz="1200" b="1" kern="1200" dirty="0"/>
        </a:p>
      </dsp:txBody>
      <dsp:txXfrm rot="10800000">
        <a:off x="2706466" y="1281320"/>
        <a:ext cx="766976" cy="766976"/>
      </dsp:txXfrm>
    </dsp:sp>
    <dsp:sp modelId="{BA1FDED3-13FE-4570-93C8-601070EECBBD}">
      <dsp:nvSpPr>
        <dsp:cNvPr id="0" name=""/>
        <dsp:cNvSpPr/>
      </dsp:nvSpPr>
      <dsp:spPr>
        <a:xfrm rot="16200000">
          <a:off x="1571697" y="1281320"/>
          <a:ext cx="1084668" cy="108466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/>
            <a:t>Патент</a:t>
          </a:r>
          <a:endParaRPr lang="ru-RU" sz="1200" b="1" kern="1200" dirty="0"/>
        </a:p>
      </dsp:txBody>
      <dsp:txXfrm rot="5400000">
        <a:off x="1889389" y="1281320"/>
        <a:ext cx="766976" cy="766976"/>
      </dsp:txXfrm>
    </dsp:sp>
    <dsp:sp modelId="{398295BE-EE3A-43EF-901D-BDFBD3CA4F89}">
      <dsp:nvSpPr>
        <dsp:cNvPr id="0" name=""/>
        <dsp:cNvSpPr/>
      </dsp:nvSpPr>
      <dsp:spPr>
        <a:xfrm>
          <a:off x="2494166" y="1030819"/>
          <a:ext cx="374498" cy="325651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94E87-6B1F-4FC9-93AC-75D237A788C4}">
      <dsp:nvSpPr>
        <dsp:cNvPr id="0" name=""/>
        <dsp:cNvSpPr/>
      </dsp:nvSpPr>
      <dsp:spPr>
        <a:xfrm rot="10800000">
          <a:off x="2494166" y="1156069"/>
          <a:ext cx="374498" cy="325651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E897A-7194-46FC-A1E3-A38F170C4FF4}">
      <dsp:nvSpPr>
        <dsp:cNvPr id="0" name=""/>
        <dsp:cNvSpPr/>
      </dsp:nvSpPr>
      <dsp:spPr>
        <a:xfrm>
          <a:off x="12617" y="187"/>
          <a:ext cx="2515538" cy="150932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Обеспечение дошкольного образования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49,9</a:t>
          </a:r>
          <a:r>
            <a:rPr lang="ru-RU" sz="1800" b="1" i="0" kern="1200" baseline="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i="0" kern="1200" baseline="0" dirty="0" err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</a:t>
          </a:r>
          <a:r>
            <a:rPr lang="ru-RU" sz="1800" b="1" i="0" kern="1200" baseline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.</a:t>
          </a:r>
          <a:endParaRPr lang="ru-RU" sz="1800" b="1" i="0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2617" y="187"/>
        <a:ext cx="2515538" cy="1509322"/>
      </dsp:txXfrm>
    </dsp:sp>
    <dsp:sp modelId="{C44A384C-A8B3-49F9-A469-8B4A02461710}">
      <dsp:nvSpPr>
        <dsp:cNvPr id="0" name=""/>
        <dsp:cNvSpPr/>
      </dsp:nvSpPr>
      <dsp:spPr>
        <a:xfrm>
          <a:off x="2779708" y="187"/>
          <a:ext cx="2515538" cy="15093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Обеспечение общеобразовательного процесса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124</a:t>
          </a:r>
          <a:r>
            <a:rPr lang="en-US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,</a:t>
          </a: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0 </a:t>
          </a:r>
          <a:r>
            <a:rPr lang="ru-RU" sz="1800" b="1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sp:txBody>
      <dsp:txXfrm>
        <a:off x="2779708" y="187"/>
        <a:ext cx="2515538" cy="1509322"/>
      </dsp:txXfrm>
    </dsp:sp>
    <dsp:sp modelId="{FB518893-8F0A-425F-92F8-C066E0B7234A}">
      <dsp:nvSpPr>
        <dsp:cNvPr id="0" name=""/>
        <dsp:cNvSpPr/>
      </dsp:nvSpPr>
      <dsp:spPr>
        <a:xfrm>
          <a:off x="5546800" y="187"/>
          <a:ext cx="2515538" cy="15093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Функционирование учреждений дополнительного образования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r>
            <a:rPr lang="en-US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1,0</a:t>
          </a: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sp:txBody>
      <dsp:txXfrm>
        <a:off x="5546800" y="187"/>
        <a:ext cx="2515538" cy="1509322"/>
      </dsp:txXfrm>
    </dsp:sp>
    <dsp:sp modelId="{AF61BA54-3DCF-44ED-8078-45CFF6980CCA}">
      <dsp:nvSpPr>
        <dsp:cNvPr id="0" name=""/>
        <dsp:cNvSpPr/>
      </dsp:nvSpPr>
      <dsp:spPr>
        <a:xfrm>
          <a:off x="12617" y="1761064"/>
          <a:ext cx="2515538" cy="150932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Организация бесплатного горячего питания школьникам начальных классов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5,0 </a:t>
          </a:r>
          <a:r>
            <a:rPr lang="ru-RU" sz="1800" b="1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sp:txBody>
      <dsp:txXfrm>
        <a:off x="12617" y="1761064"/>
        <a:ext cx="2515538" cy="1509322"/>
      </dsp:txXfrm>
    </dsp:sp>
    <dsp:sp modelId="{CBA20D93-B60C-4427-A69A-155002C534A2}">
      <dsp:nvSpPr>
        <dsp:cNvPr id="0" name=""/>
        <dsp:cNvSpPr/>
      </dsp:nvSpPr>
      <dsp:spPr>
        <a:xfrm>
          <a:off x="2779708" y="1761064"/>
          <a:ext cx="2515538" cy="15093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Организация и обеспечение отдыха и оздоровления детей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0,5 млн.руб. </a:t>
          </a:r>
        </a:p>
      </dsp:txBody>
      <dsp:txXfrm>
        <a:off x="2779708" y="1761064"/>
        <a:ext cx="2515538" cy="1509322"/>
      </dsp:txXfrm>
    </dsp:sp>
    <dsp:sp modelId="{86A57A0C-6604-40A1-9F93-89B54922A5FC}">
      <dsp:nvSpPr>
        <dsp:cNvPr id="0" name=""/>
        <dsp:cNvSpPr/>
      </dsp:nvSpPr>
      <dsp:spPr>
        <a:xfrm>
          <a:off x="5546800" y="1761064"/>
          <a:ext cx="2515538" cy="150932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 Реализация молодежной политики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3,</a:t>
          </a:r>
          <a:r>
            <a:rPr lang="en-US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3</a:t>
          </a: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sp:txBody>
      <dsp:txXfrm>
        <a:off x="5546800" y="1761064"/>
        <a:ext cx="2515538" cy="1509322"/>
      </dsp:txXfrm>
    </dsp:sp>
    <dsp:sp modelId="{33B5E895-DB94-4FD4-A583-78A13C2856CF}">
      <dsp:nvSpPr>
        <dsp:cNvPr id="0" name=""/>
        <dsp:cNvSpPr/>
      </dsp:nvSpPr>
      <dsp:spPr>
        <a:xfrm>
          <a:off x="1396163" y="3521941"/>
          <a:ext cx="2515538" cy="15093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Руководство и управление в сфере установленных функций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20,8 </a:t>
          </a: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sp:txBody>
      <dsp:txXfrm>
        <a:off x="1396163" y="3521941"/>
        <a:ext cx="2515538" cy="1509322"/>
      </dsp:txXfrm>
    </dsp:sp>
    <dsp:sp modelId="{A585AE7A-1404-49E1-9157-BB4507430894}">
      <dsp:nvSpPr>
        <dsp:cNvPr id="0" name=""/>
        <dsp:cNvSpPr/>
      </dsp:nvSpPr>
      <dsp:spPr>
        <a:xfrm>
          <a:off x="4248607" y="3521941"/>
          <a:ext cx="2515538" cy="15093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Ежемесячное денежное вознаграждение за классное руководство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4,7 </a:t>
          </a:r>
          <a:r>
            <a:rPr lang="ru-RU" sz="1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</a:t>
          </a:r>
          <a:r>
            <a:rPr lang="ru-R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.</a:t>
          </a:r>
        </a:p>
      </dsp:txBody>
      <dsp:txXfrm>
        <a:off x="4248607" y="3521941"/>
        <a:ext cx="2515538" cy="15093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E897A-7194-46FC-A1E3-A38F170C4FF4}">
      <dsp:nvSpPr>
        <dsp:cNvPr id="0" name=""/>
        <dsp:cNvSpPr/>
      </dsp:nvSpPr>
      <dsp:spPr>
        <a:xfrm>
          <a:off x="598" y="511224"/>
          <a:ext cx="2704794" cy="162287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Доплаты к пенсиям муниципальным служащим и почетным гражданам района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1,3 </a:t>
          </a:r>
          <a:r>
            <a:rPr lang="ru-RU" sz="1800" b="1" i="0" kern="1200" baseline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  <a:endParaRPr lang="ru-RU" sz="1800" b="1" i="0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98" y="511224"/>
        <a:ext cx="2704794" cy="1622876"/>
      </dsp:txXfrm>
    </dsp:sp>
    <dsp:sp modelId="{C44A384C-A8B3-49F9-A469-8B4A02461710}">
      <dsp:nvSpPr>
        <dsp:cNvPr id="0" name=""/>
        <dsp:cNvSpPr/>
      </dsp:nvSpPr>
      <dsp:spPr>
        <a:xfrm>
          <a:off x="2975873" y="511224"/>
          <a:ext cx="2704794" cy="162287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Выплата ЕДК отдельным категориям граждан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5,0 </a:t>
          </a:r>
          <a:r>
            <a:rPr lang="ru-RU" sz="1800" b="1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sp:txBody>
      <dsp:txXfrm>
        <a:off x="2975873" y="511224"/>
        <a:ext cx="2704794" cy="1622876"/>
      </dsp:txXfrm>
    </dsp:sp>
    <dsp:sp modelId="{FB518893-8F0A-425F-92F8-C066E0B7234A}">
      <dsp:nvSpPr>
        <dsp:cNvPr id="0" name=""/>
        <dsp:cNvSpPr/>
      </dsp:nvSpPr>
      <dsp:spPr>
        <a:xfrm>
          <a:off x="5951147" y="507532"/>
          <a:ext cx="2123209" cy="16302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Обеспечение жильем молодых семей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0,4 </a:t>
          </a:r>
          <a:r>
            <a:rPr lang="ru-RU" sz="1800" b="1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 руб.</a:t>
          </a:r>
        </a:p>
      </dsp:txBody>
      <dsp:txXfrm>
        <a:off x="5951147" y="507532"/>
        <a:ext cx="2123209" cy="1630260"/>
      </dsp:txXfrm>
    </dsp:sp>
    <dsp:sp modelId="{AF61BA54-3DCF-44ED-8078-45CFF6980CCA}">
      <dsp:nvSpPr>
        <dsp:cNvPr id="0" name=""/>
        <dsp:cNvSpPr/>
      </dsp:nvSpPr>
      <dsp:spPr>
        <a:xfrm>
          <a:off x="1197443" y="2417263"/>
          <a:ext cx="2704794" cy="209766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Компенсация родительской платы за содержание детей в детских садах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1,5 </a:t>
          </a:r>
          <a:r>
            <a:rPr lang="ru-RU" sz="1800" b="1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sp:txBody>
      <dsp:txXfrm>
        <a:off x="1197443" y="2417263"/>
        <a:ext cx="2704794" cy="2097665"/>
      </dsp:txXfrm>
    </dsp:sp>
    <dsp:sp modelId="{86A57A0C-6604-40A1-9F93-89B54922A5FC}">
      <dsp:nvSpPr>
        <dsp:cNvPr id="0" name=""/>
        <dsp:cNvSpPr/>
      </dsp:nvSpPr>
      <dsp:spPr>
        <a:xfrm>
          <a:off x="4172717" y="2408272"/>
          <a:ext cx="2704794" cy="211564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Предоставление единовременной денежной выплаты взамен предоставления земельного участка гражданам, имеющим трех и более детей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,</a:t>
          </a:r>
          <a:r>
            <a:rPr lang="en-US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8</a:t>
          </a:r>
          <a:r>
            <a:rPr lang="ru-RU" sz="1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млн.руб.</a:t>
          </a:r>
        </a:p>
      </dsp:txBody>
      <dsp:txXfrm>
        <a:off x="4172717" y="2408272"/>
        <a:ext cx="2704794" cy="21156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B3898-BF6A-455A-A806-7BC7CFB65CFE}">
      <dsp:nvSpPr>
        <dsp:cNvPr id="0" name=""/>
        <dsp:cNvSpPr/>
      </dsp:nvSpPr>
      <dsp:spPr>
        <a:xfrm>
          <a:off x="0" y="2519"/>
          <a:ext cx="8553636" cy="449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entury Gothic" panose="020B0502020202020204" pitchFamily="34" charset="0"/>
            </a:rPr>
            <a:t>Реализация регионального проекта «Чистая вода»</a:t>
          </a:r>
          <a:endParaRPr lang="ru-RU" sz="1400" kern="1200" dirty="0">
            <a:effectLst/>
          </a:endParaRPr>
        </a:p>
      </dsp:txBody>
      <dsp:txXfrm>
        <a:off x="21932" y="24451"/>
        <a:ext cx="8509772" cy="405416"/>
      </dsp:txXfrm>
    </dsp:sp>
    <dsp:sp modelId="{9874B081-FCD6-49C6-8659-27C192F76C4C}">
      <dsp:nvSpPr>
        <dsp:cNvPr id="0" name=""/>
        <dsp:cNvSpPr/>
      </dsp:nvSpPr>
      <dsp:spPr>
        <a:xfrm>
          <a:off x="0" y="451799"/>
          <a:ext cx="8553636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57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97 013,8 </a:t>
          </a:r>
          <a:r>
            <a:rPr lang="ru-RU" sz="1800" b="1" kern="1200" dirty="0" err="1"/>
            <a:t>тыс.руб</a:t>
          </a:r>
          <a:r>
            <a:rPr lang="ru-RU" sz="1800" b="1" kern="1200" dirty="0"/>
            <a:t>.</a:t>
          </a:r>
        </a:p>
      </dsp:txBody>
      <dsp:txXfrm>
        <a:off x="0" y="451799"/>
        <a:ext cx="8553636" cy="397440"/>
      </dsp:txXfrm>
    </dsp:sp>
    <dsp:sp modelId="{02CF6C99-A562-4089-BA65-C4A511464DFD}">
      <dsp:nvSpPr>
        <dsp:cNvPr id="0" name=""/>
        <dsp:cNvSpPr/>
      </dsp:nvSpPr>
      <dsp:spPr>
        <a:xfrm>
          <a:off x="0" y="736390"/>
          <a:ext cx="8553636" cy="4606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/>
            <a:t>Реализация регионального проекта "Формирование комфортной городской среды»</a:t>
          </a:r>
        </a:p>
      </dsp:txBody>
      <dsp:txXfrm>
        <a:off x="22487" y="758877"/>
        <a:ext cx="8508662" cy="415668"/>
      </dsp:txXfrm>
    </dsp:sp>
    <dsp:sp modelId="{166D34AA-A03E-4FD7-9800-8AAE1B450027}">
      <dsp:nvSpPr>
        <dsp:cNvPr id="0" name=""/>
        <dsp:cNvSpPr/>
      </dsp:nvSpPr>
      <dsp:spPr>
        <a:xfrm>
          <a:off x="0" y="1309881"/>
          <a:ext cx="8553636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57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/>
            <a:t>1 </a:t>
          </a:r>
          <a:r>
            <a:rPr lang="ru-RU" sz="1800" b="1" kern="1200" dirty="0" smtClean="0"/>
            <a:t>990,1 </a:t>
          </a:r>
          <a:r>
            <a:rPr lang="ru-RU" sz="1800" b="1" kern="1200" dirty="0" err="1"/>
            <a:t>тыс.руб</a:t>
          </a:r>
          <a:r>
            <a:rPr lang="ru-RU" sz="1800" b="1" kern="1200" dirty="0"/>
            <a:t>.</a:t>
          </a:r>
        </a:p>
      </dsp:txBody>
      <dsp:txXfrm>
        <a:off x="0" y="1309881"/>
        <a:ext cx="8553636" cy="397440"/>
      </dsp:txXfrm>
    </dsp:sp>
    <dsp:sp modelId="{32802FBF-DF53-47C5-9AF2-E3EAB07E22C1}">
      <dsp:nvSpPr>
        <dsp:cNvPr id="0" name=""/>
        <dsp:cNvSpPr/>
      </dsp:nvSpPr>
      <dsp:spPr>
        <a:xfrm>
          <a:off x="0" y="1696483"/>
          <a:ext cx="8553636" cy="449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Реализация проекта «Народный бюджет»</a:t>
          </a:r>
        </a:p>
      </dsp:txBody>
      <dsp:txXfrm>
        <a:off x="21932" y="1718415"/>
        <a:ext cx="8509772" cy="405416"/>
      </dsp:txXfrm>
    </dsp:sp>
    <dsp:sp modelId="{64499A69-88E9-4A43-A34F-F6F9725DDB59}">
      <dsp:nvSpPr>
        <dsp:cNvPr id="0" name=""/>
        <dsp:cNvSpPr/>
      </dsp:nvSpPr>
      <dsp:spPr>
        <a:xfrm>
          <a:off x="0" y="2156601"/>
          <a:ext cx="8553636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57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5 142,0 </a:t>
          </a:r>
          <a:r>
            <a:rPr lang="ru-RU" sz="1800" b="1" kern="1200" dirty="0" err="1"/>
            <a:t>тыс.руб</a:t>
          </a:r>
          <a:r>
            <a:rPr lang="ru-RU" sz="1800" b="1" kern="1200" dirty="0"/>
            <a:t>.</a:t>
          </a:r>
          <a:endParaRPr lang="ru-RU" sz="1500" b="1" kern="1200" dirty="0"/>
        </a:p>
      </dsp:txBody>
      <dsp:txXfrm>
        <a:off x="0" y="2156601"/>
        <a:ext cx="8553636" cy="397440"/>
      </dsp:txXfrm>
    </dsp:sp>
    <dsp:sp modelId="{A463A37E-1E2A-49E2-B1B2-E489493381EC}">
      <dsp:nvSpPr>
        <dsp:cNvPr id="0" name=""/>
        <dsp:cNvSpPr/>
      </dsp:nvSpPr>
      <dsp:spPr>
        <a:xfrm>
          <a:off x="0" y="2554041"/>
          <a:ext cx="8553636" cy="449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/>
            <a:t>Переселение граждан из аварийного жилищного фонда</a:t>
          </a:r>
        </a:p>
      </dsp:txBody>
      <dsp:txXfrm>
        <a:off x="21932" y="2575973"/>
        <a:ext cx="8509772" cy="405416"/>
      </dsp:txXfrm>
    </dsp:sp>
    <dsp:sp modelId="{1693C8F5-12A8-4300-8176-CBF4367DABE1}">
      <dsp:nvSpPr>
        <dsp:cNvPr id="0" name=""/>
        <dsp:cNvSpPr/>
      </dsp:nvSpPr>
      <dsp:spPr>
        <a:xfrm>
          <a:off x="0" y="3003321"/>
          <a:ext cx="8553636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57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63 959,1тыс.руб</a:t>
          </a:r>
          <a:r>
            <a:rPr lang="ru-RU" sz="1500" b="1" kern="1200" dirty="0"/>
            <a:t>.</a:t>
          </a:r>
        </a:p>
      </dsp:txBody>
      <dsp:txXfrm>
        <a:off x="0" y="3003321"/>
        <a:ext cx="8553636" cy="3974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B3898-BF6A-455A-A806-7BC7CFB65CFE}">
      <dsp:nvSpPr>
        <dsp:cNvPr id="0" name=""/>
        <dsp:cNvSpPr/>
      </dsp:nvSpPr>
      <dsp:spPr>
        <a:xfrm>
          <a:off x="0" y="1508"/>
          <a:ext cx="8553636" cy="599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</a:rPr>
            <a:t>Реализация проекта «Народный тренер»</a:t>
          </a:r>
          <a:endParaRPr lang="ru-RU" sz="1400" kern="1200" dirty="0">
            <a:effectLst/>
          </a:endParaRPr>
        </a:p>
      </dsp:txBody>
      <dsp:txXfrm>
        <a:off x="29243" y="30751"/>
        <a:ext cx="8495150" cy="540554"/>
      </dsp:txXfrm>
    </dsp:sp>
    <dsp:sp modelId="{9874B081-FCD6-49C6-8659-27C192F76C4C}">
      <dsp:nvSpPr>
        <dsp:cNvPr id="0" name=""/>
        <dsp:cNvSpPr/>
      </dsp:nvSpPr>
      <dsp:spPr>
        <a:xfrm>
          <a:off x="0" y="607993"/>
          <a:ext cx="8553636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57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333,3 </a:t>
          </a:r>
          <a:r>
            <a:rPr lang="ru-RU" sz="1800" b="1" kern="1200" dirty="0" err="1"/>
            <a:t>тыс.руб</a:t>
          </a:r>
          <a:r>
            <a:rPr lang="ru-RU" sz="1800" b="1" kern="1200" dirty="0"/>
            <a:t>.</a:t>
          </a:r>
        </a:p>
      </dsp:txBody>
      <dsp:txXfrm>
        <a:off x="0" y="607993"/>
        <a:ext cx="8553636" cy="529920"/>
      </dsp:txXfrm>
    </dsp:sp>
    <dsp:sp modelId="{02CF6C99-A562-4089-BA65-C4A511464DFD}">
      <dsp:nvSpPr>
        <dsp:cNvPr id="0" name=""/>
        <dsp:cNvSpPr/>
      </dsp:nvSpPr>
      <dsp:spPr>
        <a:xfrm>
          <a:off x="0" y="1137913"/>
          <a:ext cx="8553636" cy="599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Содержание муниципального бюджетного учреждения «ФОК»</a:t>
          </a:r>
          <a:endParaRPr lang="ru-RU" sz="1800" b="1" kern="1200" dirty="0"/>
        </a:p>
      </dsp:txBody>
      <dsp:txXfrm>
        <a:off x="29243" y="1167156"/>
        <a:ext cx="8495150" cy="540554"/>
      </dsp:txXfrm>
    </dsp:sp>
    <dsp:sp modelId="{166D34AA-A03E-4FD7-9800-8AAE1B450027}">
      <dsp:nvSpPr>
        <dsp:cNvPr id="0" name=""/>
        <dsp:cNvSpPr/>
      </dsp:nvSpPr>
      <dsp:spPr>
        <a:xfrm>
          <a:off x="0" y="1736953"/>
          <a:ext cx="8553636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57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5 839,6 </a:t>
          </a:r>
          <a:r>
            <a:rPr lang="ru-RU" sz="1800" b="1" kern="1200" dirty="0" err="1"/>
            <a:t>тыс.руб</a:t>
          </a:r>
          <a:r>
            <a:rPr lang="ru-RU" sz="1800" b="1" kern="1200" dirty="0"/>
            <a:t>.</a:t>
          </a:r>
        </a:p>
      </dsp:txBody>
      <dsp:txXfrm>
        <a:off x="0" y="1736953"/>
        <a:ext cx="8553636" cy="529920"/>
      </dsp:txXfrm>
    </dsp:sp>
    <dsp:sp modelId="{32802FBF-DF53-47C5-9AF2-E3EAB07E22C1}">
      <dsp:nvSpPr>
        <dsp:cNvPr id="0" name=""/>
        <dsp:cNvSpPr/>
      </dsp:nvSpPr>
      <dsp:spPr>
        <a:xfrm>
          <a:off x="0" y="2266873"/>
          <a:ext cx="8553636" cy="599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/>
            <a:t>Проведение спортивных мероприятий</a:t>
          </a:r>
        </a:p>
      </dsp:txBody>
      <dsp:txXfrm>
        <a:off x="29243" y="2296116"/>
        <a:ext cx="8495150" cy="540554"/>
      </dsp:txXfrm>
    </dsp:sp>
    <dsp:sp modelId="{64499A69-88E9-4A43-A34F-F6F9725DDB59}">
      <dsp:nvSpPr>
        <dsp:cNvPr id="0" name=""/>
        <dsp:cNvSpPr/>
      </dsp:nvSpPr>
      <dsp:spPr>
        <a:xfrm>
          <a:off x="0" y="2865913"/>
          <a:ext cx="8553636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57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493,0 </a:t>
          </a:r>
          <a:r>
            <a:rPr lang="ru-RU" sz="1800" b="1" kern="1200" dirty="0" err="1"/>
            <a:t>тыс.руб</a:t>
          </a:r>
          <a:r>
            <a:rPr lang="ru-RU" sz="1800" b="1" kern="1200" dirty="0"/>
            <a:t>.</a:t>
          </a:r>
          <a:endParaRPr lang="ru-RU" sz="1500" b="1" kern="1200" dirty="0"/>
        </a:p>
      </dsp:txBody>
      <dsp:txXfrm>
        <a:off x="0" y="2865913"/>
        <a:ext cx="8553636" cy="52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6D7F-661D-4518-8213-34770610186A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538" y="328613"/>
            <a:ext cx="3392487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575" y="131763"/>
            <a:ext cx="801688" cy="503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425E9-A3C7-4E8A-9ED2-9CDA1CD31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7EBF5-0C85-49F1-A727-3B976F823988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97F0D-3362-44FA-9A3D-4F29AFEB4D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3E422-64D5-4A25-B08B-298992428A97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A257-32EF-4B9C-A794-9787C8394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B1FB-3545-4D80-91E9-B127AB357D91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DD03F-FC23-4D5D-BBB0-08E1FE2C4D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FA5D4-8B37-4EA4-BB49-3178B04C448E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6E77D-D432-40D8-963C-2AFCD7B51B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89B54-5575-4AA2-8D05-28ED31278FDE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75E0D-96B5-48CC-B4D7-E1437540B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BBEF5-68AF-4975-A474-A5BFEDC6C309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7D00-2978-49CF-B054-69B4BE47B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28DF-6353-435D-AB0D-4D4AE2102529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B7C8-7E87-45D1-AC40-87335F4E6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26F3-19E9-4168-BC31-EDE1DDF2CF37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55141-104D-4ACE-B2AB-183F49168D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5AFA4-AC27-4EBB-BFC9-B9B7BA836CFC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8AFA6-E4AF-4D2C-9312-E7D0CA5AFB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4995863" y="482600"/>
            <a:ext cx="3511550" cy="5148263"/>
            <a:chOff x="4996501" y="482171"/>
            <a:chExt cx="3511387" cy="5149101"/>
          </a:xfrm>
        </p:grpSpPr>
        <p:sp>
          <p:nvSpPr>
            <p:cNvPr id="6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8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123950" y="5470525"/>
            <a:ext cx="3394075" cy="319088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5E578D8-B660-4275-BA78-D8ACCB0DB2E7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538" y="319088"/>
            <a:ext cx="260032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5863" y="131763"/>
            <a:ext cx="796925" cy="503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D9369-B9A2-4D46-B064-4E05525610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/>
          </p:cNvPicPr>
          <p:nvPr/>
        </p:nvPicPr>
        <p:blipFill>
          <a:blip r:embed="rId13"/>
          <a:srcRect t="1538" b="-1538"/>
          <a:stretch>
            <a:fillRect/>
          </a:stretch>
        </p:blipFill>
        <p:spPr bwMode="auto">
          <a:xfrm>
            <a:off x="0" y="6119813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468313"/>
            <a:ext cx="9144000" cy="564673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40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128713" y="955675"/>
            <a:ext cx="6570662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28713" y="2166938"/>
            <a:ext cx="6570662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200" y="330200"/>
            <a:ext cx="236855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B781DB-114D-4229-AC1B-A9BD63BA8083}" type="datetimeFigureOut">
              <a:rPr lang="en-US"/>
              <a:pPr>
                <a:defRPr/>
              </a:pPr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713" y="328613"/>
            <a:ext cx="3387725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4513" y="131763"/>
            <a:ext cx="795337" cy="50323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5F68FAE5-A2EF-4B71-AAB1-31C2EB3D1D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15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9pPr>
    </p:titleStyle>
    <p:bodyStyle>
      <a:lvl1pPr marL="228600" indent="-228600" algn="l" defTabSz="685800" rtl="0" fontAlgn="base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fuvoj@mail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6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3"/>
          <p:cNvSpPr>
            <a:spLocks noChangeArrowheads="1"/>
          </p:cNvSpPr>
          <p:nvPr/>
        </p:nvSpPr>
        <p:spPr bwMode="auto">
          <a:xfrm>
            <a:off x="678370" y="921318"/>
            <a:ext cx="785215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3300" b="1" dirty="0" err="1">
                <a:solidFill>
                  <a:srgbClr val="0070C0"/>
                </a:solidFill>
                <a:latin typeface="Century Gothic" pitchFamily="34" charset="0"/>
              </a:rPr>
              <a:t>Вожегодский</a:t>
            </a:r>
            <a:r>
              <a:rPr lang="ru-RU" sz="3300" b="1" dirty="0">
                <a:solidFill>
                  <a:srgbClr val="0070C0"/>
                </a:solidFill>
                <a:latin typeface="Century Gothic" pitchFamily="34" charset="0"/>
              </a:rPr>
              <a:t> муниципальный </a:t>
            </a:r>
            <a:r>
              <a:rPr lang="ru-RU" sz="3300" b="1" dirty="0" smtClean="0">
                <a:solidFill>
                  <a:srgbClr val="0070C0"/>
                </a:solidFill>
                <a:latin typeface="Century Gothic" pitchFamily="34" charset="0"/>
              </a:rPr>
              <a:t>округ</a:t>
            </a:r>
            <a:endParaRPr lang="ru-RU" sz="33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1077267" y="1829784"/>
            <a:ext cx="6798977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Century Gothic" pitchFamily="34" charset="0"/>
              </a:rPr>
              <a:t>БЮДЖЕТ ДЛЯ ГРАЖДАН</a:t>
            </a: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1381548" y="3100226"/>
            <a:ext cx="6997749" cy="159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3300" b="1" dirty="0">
                <a:solidFill>
                  <a:srgbClr val="0070C0"/>
                </a:solidFill>
                <a:latin typeface="Century Gothic" pitchFamily="34" charset="0"/>
              </a:rPr>
              <a:t>Исполнение бюджета </a:t>
            </a:r>
          </a:p>
          <a:p>
            <a:pPr algn="ctr"/>
            <a:r>
              <a:rPr lang="ru-RU" sz="3300" b="1" dirty="0" err="1">
                <a:solidFill>
                  <a:srgbClr val="0070C0"/>
                </a:solidFill>
                <a:latin typeface="Century Gothic" pitchFamily="34" charset="0"/>
              </a:rPr>
              <a:t>Вожегодского</a:t>
            </a:r>
            <a:r>
              <a:rPr lang="ru-RU" sz="3300" b="1" dirty="0">
                <a:solidFill>
                  <a:srgbClr val="0070C0"/>
                </a:solidFill>
                <a:latin typeface="Century Gothic" pitchFamily="34" charset="0"/>
              </a:rPr>
              <a:t> муниципального </a:t>
            </a:r>
          </a:p>
          <a:p>
            <a:pPr algn="ctr"/>
            <a:r>
              <a:rPr lang="ru-RU" sz="3300" b="1" dirty="0">
                <a:solidFill>
                  <a:srgbClr val="0070C0"/>
                </a:solidFill>
                <a:latin typeface="Century Gothic" pitchFamily="34" charset="0"/>
              </a:rPr>
              <a:t>района за </a:t>
            </a:r>
            <a:r>
              <a:rPr lang="ru-RU" sz="3300" b="1" dirty="0" smtClean="0">
                <a:solidFill>
                  <a:srgbClr val="0070C0"/>
                </a:solidFill>
                <a:latin typeface="Century Gothic" pitchFamily="34" charset="0"/>
              </a:rPr>
              <a:t>2022 </a:t>
            </a:r>
            <a:r>
              <a:rPr lang="ru-RU" sz="3300" b="1" dirty="0">
                <a:solidFill>
                  <a:srgbClr val="0070C0"/>
                </a:solidFill>
                <a:latin typeface="Century Gothic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045342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8138" y="241300"/>
            <a:ext cx="841057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Мероприятия в части сокращения задолженности по налоговым и неналоговым платежам и сборам, тыс. рублей.</a:t>
            </a:r>
            <a:endParaRPr lang="ru-RU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Таблица 3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08931"/>
              </p:ext>
            </p:extLst>
          </p:nvPr>
        </p:nvGraphicFramePr>
        <p:xfrm>
          <a:off x="255588" y="996950"/>
          <a:ext cx="8493210" cy="4835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проведенных заседаний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рассмотренных налогоплательщиков на заседаниях  межведомственной рабочей группы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6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Объем погашенной задолженности (поступление платежей) в результате проведенных мероприятий межведомственной рабочей группы (тыс. руб.), 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транспортный налог с физических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земельный налог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9400" y="179388"/>
            <a:ext cx="855345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Безвозмездные поступления в районный бюджет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за 2021 год, млн.руб.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82529"/>
              </p:ext>
            </p:extLst>
          </p:nvPr>
        </p:nvGraphicFramePr>
        <p:xfrm>
          <a:off x="279400" y="1076325"/>
          <a:ext cx="8553635" cy="2804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34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2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38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Наименование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200" b="0" baseline="0" dirty="0"/>
                        <a:t>Бюджет </a:t>
                      </a:r>
                      <a:r>
                        <a:rPr lang="ru-RU" sz="1200" b="0" baseline="0" dirty="0" smtClean="0"/>
                        <a:t>2022 </a:t>
                      </a:r>
                      <a:r>
                        <a:rPr lang="ru-RU" sz="1200" b="0" baseline="0" dirty="0"/>
                        <a:t>год (первоначальный)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Бюджет </a:t>
                      </a:r>
                      <a:r>
                        <a:rPr lang="ru-RU" sz="1200" b="0" dirty="0" smtClean="0"/>
                        <a:t>2022</a:t>
                      </a:r>
                      <a:r>
                        <a:rPr lang="ru-RU" sz="1200" b="0" baseline="0" dirty="0" smtClean="0"/>
                        <a:t> </a:t>
                      </a:r>
                      <a:r>
                        <a:rPr lang="ru-RU" sz="1200" b="0" dirty="0"/>
                        <a:t>год (уточненный)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Факт </a:t>
                      </a:r>
                      <a:r>
                        <a:rPr lang="ru-RU" sz="1200" b="0" dirty="0" smtClean="0"/>
                        <a:t>2022 </a:t>
                      </a:r>
                      <a:r>
                        <a:rPr lang="ru-RU" sz="1200" b="0" dirty="0"/>
                        <a:t>год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% исполнения к первоначальному бюджету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% исполнения к уточненному бюджету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Межбюджетные трансферты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</a:rPr>
                        <a:t>587,8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Дотации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Субсидии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effectLst/>
                        </a:rPr>
                        <a:t>71,3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Субвенции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smtClean="0">
                          <a:effectLst/>
                        </a:rPr>
                        <a:t>95,9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Иные межбюджетные</a:t>
                      </a:r>
                      <a:r>
                        <a:rPr lang="ru-RU" sz="1400" b="0" baseline="0" dirty="0"/>
                        <a:t> трансферты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204314"/>
              </p:ext>
            </p:extLst>
          </p:nvPr>
        </p:nvGraphicFramePr>
        <p:xfrm>
          <a:off x="330200" y="3995738"/>
          <a:ext cx="8451850" cy="199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179388"/>
            <a:ext cx="85534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Расходы районного бюджета за </a:t>
            </a:r>
            <a:r>
              <a:rPr lang="ru-RU" sz="2400" b="1" dirty="0" smtClean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202</a:t>
            </a:r>
            <a:r>
              <a:rPr lang="en-US" sz="2400" b="1" dirty="0" smtClean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2</a:t>
            </a:r>
            <a:r>
              <a:rPr lang="ru-RU" sz="2400" b="1" dirty="0" smtClean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год, млн.руб.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306634"/>
              </p:ext>
            </p:extLst>
          </p:nvPr>
        </p:nvGraphicFramePr>
        <p:xfrm>
          <a:off x="3742945" y="752475"/>
          <a:ext cx="5039106" cy="211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338829"/>
              </p:ext>
            </p:extLst>
          </p:nvPr>
        </p:nvGraphicFramePr>
        <p:xfrm>
          <a:off x="319088" y="752475"/>
          <a:ext cx="3895725" cy="220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008139"/>
              </p:ext>
            </p:extLst>
          </p:nvPr>
        </p:nvGraphicFramePr>
        <p:xfrm>
          <a:off x="330200" y="2960688"/>
          <a:ext cx="846455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179388"/>
            <a:ext cx="85534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Расходы на Образование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998243"/>
              </p:ext>
            </p:extLst>
          </p:nvPr>
        </p:nvGraphicFramePr>
        <p:xfrm>
          <a:off x="279400" y="706438"/>
          <a:ext cx="8553636" cy="11887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План, млн.руб.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Факт, млн.руб.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исполнения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/>
                        <a:t>Расходы</a:t>
                      </a:r>
                      <a:r>
                        <a:rPr lang="ru-RU" b="1" baseline="0" dirty="0"/>
                        <a:t> районного бюджета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r>
                        <a:rPr lang="en-US" b="1" dirty="0" smtClean="0"/>
                        <a:t>81,6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r>
                        <a:rPr lang="en-US" b="1" dirty="0" smtClean="0"/>
                        <a:t>91,0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88,4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из</a:t>
                      </a:r>
                      <a:r>
                        <a:rPr lang="ru-RU" baseline="0" dirty="0"/>
                        <a:t> них на Образование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230,7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229,6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</a:t>
                      </a:r>
                      <a:r>
                        <a:rPr lang="en-US" dirty="0" smtClean="0"/>
                        <a:t>5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Удельный вес (%)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29,5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33,2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58321"/>
              </p:ext>
            </p:extLst>
          </p:nvPr>
        </p:nvGraphicFramePr>
        <p:xfrm>
          <a:off x="279400" y="2133600"/>
          <a:ext cx="8035544" cy="3755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0608217"/>
              </p:ext>
            </p:extLst>
          </p:nvPr>
        </p:nvGraphicFramePr>
        <p:xfrm>
          <a:off x="536238" y="748247"/>
          <a:ext cx="8074956" cy="5031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6575" y="114300"/>
            <a:ext cx="80740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Основные направления расходов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146050"/>
            <a:ext cx="85534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Расходы на Социальную политику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170453"/>
              </p:ext>
            </p:extLst>
          </p:nvPr>
        </p:nvGraphicFramePr>
        <p:xfrm>
          <a:off x="279400" y="664464"/>
          <a:ext cx="8553636" cy="11887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План, млн.руб.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Факт, млн.руб.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исполнения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/>
                        <a:t>Расходы</a:t>
                      </a:r>
                      <a:r>
                        <a:rPr lang="ru-RU" b="1" baseline="0" dirty="0"/>
                        <a:t> районного бюджета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r>
                        <a:rPr lang="en-US" b="1" dirty="0" smtClean="0"/>
                        <a:t>81,6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r>
                        <a:rPr lang="en-US" b="1" dirty="0" smtClean="0"/>
                        <a:t>91,0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88,4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из</a:t>
                      </a:r>
                      <a:r>
                        <a:rPr lang="ru-RU" baseline="0" dirty="0"/>
                        <a:t> них на Социальную политику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16,1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15,9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98,5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206">
                <a:tc>
                  <a:txBody>
                    <a:bodyPr/>
                    <a:lstStyle/>
                    <a:p>
                      <a:r>
                        <a:rPr lang="ru-RU" dirty="0"/>
                        <a:t>Удельный вес (%)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208276"/>
              </p:ext>
            </p:extLst>
          </p:nvPr>
        </p:nvGraphicFramePr>
        <p:xfrm>
          <a:off x="330200" y="2354263"/>
          <a:ext cx="8451850" cy="334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56456576"/>
              </p:ext>
            </p:extLst>
          </p:nvPr>
        </p:nvGraphicFramePr>
        <p:xfrm>
          <a:off x="536238" y="748247"/>
          <a:ext cx="8074956" cy="5031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6575" y="114300"/>
            <a:ext cx="80740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Основные направления расходов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575" y="123825"/>
            <a:ext cx="80740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Основные направления расходов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179388"/>
            <a:ext cx="85534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Расходы на Культуру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607612"/>
              </p:ext>
            </p:extLst>
          </p:nvPr>
        </p:nvGraphicFramePr>
        <p:xfrm>
          <a:off x="279400" y="706438"/>
          <a:ext cx="8553636" cy="11887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План,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Факт,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/>
                        <a:t>Расходы</a:t>
                      </a:r>
                      <a:r>
                        <a:rPr lang="ru-RU" b="1" baseline="0" dirty="0"/>
                        <a:t> районного бюджета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r>
                        <a:rPr lang="en-US" b="1" dirty="0" smtClean="0"/>
                        <a:t>81,6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r>
                        <a:rPr lang="en-US" b="1" dirty="0" smtClean="0"/>
                        <a:t>91,0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88,4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из</a:t>
                      </a:r>
                      <a:r>
                        <a:rPr lang="ru-RU" baseline="0" dirty="0"/>
                        <a:t> них на Культуру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Удельный вес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400" y="2065338"/>
            <a:ext cx="8553450" cy="34163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На территории Вожегодского муниципального района действует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 учреждения культуры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: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</a:rPr>
              <a:t>МБУК «Центр традиционной народной культуры»;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</a:rPr>
              <a:t>МБУК «</a:t>
            </a:r>
            <a:r>
              <a:rPr lang="ru-RU" sz="2400" dirty="0" err="1">
                <a:latin typeface="+mn-lt"/>
              </a:rPr>
              <a:t>Вожегодский</a:t>
            </a:r>
            <a:r>
              <a:rPr lang="ru-RU" sz="2400" dirty="0">
                <a:latin typeface="+mn-lt"/>
              </a:rPr>
              <a:t> районный центр культурного развития»;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</a:rPr>
              <a:t> МБУК «Вожегодский районный краеведческий музей»;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</a:rPr>
              <a:t>МБУК «Вожегодская централизованная библиотечная система».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179388"/>
            <a:ext cx="85534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Расходы на Национальную экономику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886728"/>
              </p:ext>
            </p:extLst>
          </p:nvPr>
        </p:nvGraphicFramePr>
        <p:xfrm>
          <a:off x="279400" y="706438"/>
          <a:ext cx="8553636" cy="11887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Факт,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/>
                        <a:t>Расходы</a:t>
                      </a:r>
                      <a:r>
                        <a:rPr lang="ru-RU" b="1" baseline="0" dirty="0"/>
                        <a:t> районного бюджета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r>
                        <a:rPr lang="en-US" b="1" dirty="0" smtClean="0"/>
                        <a:t>81,6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r>
                        <a:rPr lang="en-US" b="1" dirty="0" smtClean="0"/>
                        <a:t>91,0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88,4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из</a:t>
                      </a:r>
                      <a:r>
                        <a:rPr lang="ru-RU" baseline="0" dirty="0"/>
                        <a:t> них на Национальную экономику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Удельный вес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9400" y="2209800"/>
            <a:ext cx="85534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Основные направления расходов</a:t>
            </a:r>
            <a:endParaRPr lang="ru-RU" sz="20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46567"/>
              </p:ext>
            </p:extLst>
          </p:nvPr>
        </p:nvGraphicFramePr>
        <p:xfrm>
          <a:off x="279400" y="2676526"/>
          <a:ext cx="8553636" cy="283332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55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91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800"/>
                        </a:spcAft>
                      </a:pPr>
                      <a:r>
                        <a:rPr lang="ru-RU" b="0" dirty="0"/>
                        <a:t>1. Ремонт автомобильных</a:t>
                      </a:r>
                      <a:r>
                        <a:rPr lang="ru-RU" b="0" baseline="0" dirty="0"/>
                        <a:t> дорог и искусственных сооружений</a:t>
                      </a:r>
                      <a:endParaRPr lang="ru-RU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9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800"/>
                        </a:spcAft>
                      </a:pPr>
                      <a:r>
                        <a:rPr lang="ru-RU" dirty="0"/>
                        <a:t>2. Содержание автомобильных дорог и искусственных</a:t>
                      </a:r>
                      <a:r>
                        <a:rPr lang="ru-RU" baseline="0" dirty="0"/>
                        <a:t> сооружений</a:t>
                      </a:r>
                      <a:endParaRPr lang="ru-RU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18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800"/>
                        </a:spcAft>
                      </a:pPr>
                      <a:r>
                        <a:rPr lang="ru-RU" sz="1350" kern="1200" dirty="0">
                          <a:effectLst/>
                        </a:rPr>
                        <a:t>3. Содействие </a:t>
                      </a:r>
                      <a:r>
                        <a:rPr lang="ru-RU" sz="1350" kern="1200" dirty="0" smtClean="0">
                          <a:effectLst/>
                        </a:rPr>
                        <a:t>по проведению </a:t>
                      </a:r>
                      <a:r>
                        <a:rPr lang="ru-RU" sz="1350" kern="1200" dirty="0">
                          <a:effectLst/>
                        </a:rPr>
                        <a:t>работ по содержанию автомобильных дорог в населенных пунктах Вожегодского городского поселения</a:t>
                      </a:r>
                      <a:endParaRPr lang="ru-RU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44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800"/>
                        </a:spcAft>
                      </a:pPr>
                      <a:r>
                        <a:rPr lang="ru-RU" dirty="0"/>
                        <a:t>4. Осуществление регулярных перевозок на</a:t>
                      </a:r>
                      <a:r>
                        <a:rPr lang="ru-RU" baseline="0" dirty="0"/>
                        <a:t> 7 муниципальных маршрутах: </a:t>
                      </a:r>
                      <a:r>
                        <a:rPr lang="ru-RU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Вожега-</a:t>
                      </a:r>
                      <a:r>
                        <a:rPr lang="ru-RU" b="0" baseline="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Яхренга</a:t>
                      </a:r>
                      <a:r>
                        <a:rPr lang="ru-RU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-Вожега, </a:t>
                      </a:r>
                      <a:r>
                        <a:rPr lang="ru-RU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entury Gothic" panose="020B0502020202020204" pitchFamily="34" charset="0"/>
                        </a:rPr>
                        <a:t>Озерный-Вожега-Озерный</a:t>
                      </a:r>
                      <a:r>
                        <a:rPr lang="ru-RU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, Вожега-Воскресенское-Вожега, Вожега-</a:t>
                      </a:r>
                      <a:r>
                        <a:rPr lang="ru-RU" b="0" baseline="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Коротыгинская</a:t>
                      </a:r>
                      <a:r>
                        <a:rPr lang="ru-RU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-Вожега, Вожега-</a:t>
                      </a:r>
                      <a:r>
                        <a:rPr lang="ru-RU" b="0" baseline="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Кадниковский</a:t>
                      </a:r>
                      <a:r>
                        <a:rPr lang="ru-RU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-Вожега, Вожега-</a:t>
                      </a:r>
                      <a:r>
                        <a:rPr lang="ru-RU" b="0" baseline="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Бекетово</a:t>
                      </a:r>
                      <a:r>
                        <a:rPr lang="ru-RU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42-Вожега, Вожега-</a:t>
                      </a:r>
                      <a:r>
                        <a:rPr lang="ru-RU" b="0" baseline="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Явенга</a:t>
                      </a:r>
                      <a:r>
                        <a:rPr lang="ru-RU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-Вожега</a:t>
                      </a:r>
                      <a:endParaRPr lang="ru-RU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34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800"/>
                        </a:spcAft>
                      </a:pPr>
                      <a:endParaRPr lang="ru-RU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5306641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9400" y="4783640"/>
            <a:ext cx="855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>
                <a:latin typeface="Century Gothic" panose="020B0502020202020204" pitchFamily="34" charset="0"/>
              </a:rPr>
              <a:t>5. Предоставление субсидии на развитие мобильной торговли в малонаселенных и труднодоступных населенных пунктах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179388"/>
            <a:ext cx="85534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Расходы на Жилищно-коммунальное хозяйство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34630"/>
              </p:ext>
            </p:extLst>
          </p:nvPr>
        </p:nvGraphicFramePr>
        <p:xfrm>
          <a:off x="279400" y="706438"/>
          <a:ext cx="8553636" cy="11887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Факт,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/>
                        <a:t>Расходы</a:t>
                      </a:r>
                      <a:r>
                        <a:rPr lang="ru-RU" b="1" baseline="0" dirty="0"/>
                        <a:t> районного бюджета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r>
                        <a:rPr lang="en-US" b="1" dirty="0" smtClean="0"/>
                        <a:t>81,6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r>
                        <a:rPr lang="en-US" b="1" dirty="0" smtClean="0"/>
                        <a:t>91,0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88,4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из</a:t>
                      </a:r>
                      <a:r>
                        <a:rPr lang="ru-RU" baseline="0" dirty="0"/>
                        <a:t> них на ЖКХ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Удельный вес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9400" y="2017713"/>
            <a:ext cx="85534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Основные направления расходов</a:t>
            </a:r>
            <a:endParaRPr lang="ru-RU" sz="20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684581796"/>
              </p:ext>
            </p:extLst>
          </p:nvPr>
        </p:nvGraphicFramePr>
        <p:xfrm>
          <a:off x="279644" y="2540318"/>
          <a:ext cx="8553636" cy="3403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179388"/>
            <a:ext cx="85534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Основные параметры бюджета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2022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года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838" y="10558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9400" y="889686"/>
            <a:ext cx="3996038" cy="5354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Обеспечение 100% исполнения налоговых и неналоговых доходов бюджета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9400" y="1576169"/>
            <a:ext cx="3996038" cy="5354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Обеспечение достижения целевых показателей по выполнению майских Указов Президента РФ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9400" y="2262652"/>
            <a:ext cx="3996038" cy="5354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Сохранение программно-целевого принципа планирования бюджета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9400" y="2949135"/>
            <a:ext cx="3996038" cy="5354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Обеспечение прозрачности и открытости бюджетного процесса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553843856"/>
              </p:ext>
            </p:extLst>
          </p:nvPr>
        </p:nvGraphicFramePr>
        <p:xfrm>
          <a:off x="4621426" y="892429"/>
          <a:ext cx="4094206" cy="259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49643"/>
              </p:ext>
            </p:extLst>
          </p:nvPr>
        </p:nvGraphicFramePr>
        <p:xfrm>
          <a:off x="1087396" y="3975443"/>
          <a:ext cx="6936260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 </a:t>
                      </a:r>
                      <a:r>
                        <a:rPr lang="ru-RU" dirty="0" smtClean="0"/>
                        <a:t>2021г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2022г</a:t>
                      </a:r>
                      <a:r>
                        <a:rPr lang="ru-RU" baseline="0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 </a:t>
                      </a:r>
                      <a:r>
                        <a:rPr lang="ru-RU" dirty="0" smtClean="0"/>
                        <a:t>2022г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Дефицит/ профицит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908324" y="3665838"/>
            <a:ext cx="1037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+mn-lt"/>
              </a:rPr>
              <a:t>Млн.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11297" y="611481"/>
            <a:ext cx="1037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+mn-lt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687205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179388"/>
            <a:ext cx="85534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Расходы на Физическую культуру и спорт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326307"/>
              </p:ext>
            </p:extLst>
          </p:nvPr>
        </p:nvGraphicFramePr>
        <p:xfrm>
          <a:off x="274320" y="706438"/>
          <a:ext cx="8558716" cy="11887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55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Факт,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/>
                        <a:t>Расходы</a:t>
                      </a:r>
                      <a:r>
                        <a:rPr lang="ru-RU" b="1" baseline="0" dirty="0"/>
                        <a:t> районного бюджета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r>
                        <a:rPr lang="en-US" b="1" dirty="0" smtClean="0"/>
                        <a:t>81,6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r>
                        <a:rPr lang="en-US" b="1" dirty="0" smtClean="0"/>
                        <a:t>91,0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88,4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из</a:t>
                      </a:r>
                      <a:r>
                        <a:rPr lang="ru-RU" baseline="0" dirty="0"/>
                        <a:t> них на Физическую культуру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Удельный вес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9400" y="2017713"/>
            <a:ext cx="85534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Основные направления расходов</a:t>
            </a:r>
            <a:endParaRPr lang="ru-RU" sz="20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54797693"/>
              </p:ext>
            </p:extLst>
          </p:nvPr>
        </p:nvGraphicFramePr>
        <p:xfrm>
          <a:off x="279644" y="2538812"/>
          <a:ext cx="8553636" cy="3404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179388"/>
            <a:ext cx="855345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Расходы на предоставление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межбюджетных трансфертов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49937"/>
              </p:ext>
            </p:extLst>
          </p:nvPr>
        </p:nvGraphicFramePr>
        <p:xfrm>
          <a:off x="279400" y="1011238"/>
          <a:ext cx="8553636" cy="11887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Факт,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/>
                        <a:t>Расходы</a:t>
                      </a:r>
                      <a:r>
                        <a:rPr lang="ru-RU" b="1" baseline="0" dirty="0"/>
                        <a:t> районного бюджета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r>
                        <a:rPr lang="en-US" b="1" dirty="0" smtClean="0"/>
                        <a:t>81,6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r>
                        <a:rPr lang="en-US" b="1" dirty="0" smtClean="0"/>
                        <a:t>91,0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88,4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из</a:t>
                      </a:r>
                      <a:r>
                        <a:rPr lang="ru-RU" baseline="0" dirty="0"/>
                        <a:t> них на Межбюджетные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Удельный вес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758908"/>
              </p:ext>
            </p:extLst>
          </p:nvPr>
        </p:nvGraphicFramePr>
        <p:xfrm>
          <a:off x="279400" y="2320925"/>
          <a:ext cx="8553635" cy="364849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04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4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2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0" dirty="0"/>
                        <a:t>Поселения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0" dirty="0"/>
                        <a:t>Дотация на выравнивание бюджетной обеспеченности поселений, </a:t>
                      </a:r>
                      <a:r>
                        <a:rPr lang="ru-RU" b="0" dirty="0" err="1"/>
                        <a:t>тыс.руб</a:t>
                      </a:r>
                      <a:r>
                        <a:rPr lang="ru-RU" b="0" dirty="0"/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0" dirty="0"/>
                        <a:t>Дотации на сбалансированность бюджетов, </a:t>
                      </a:r>
                      <a:r>
                        <a:rPr lang="ru-RU" b="0" dirty="0" err="1"/>
                        <a:t>тыс.руб</a:t>
                      </a:r>
                      <a:r>
                        <a:rPr lang="ru-RU" b="0" dirty="0"/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/>
                        <a:t>Вожегодское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1 766,8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13 714,9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/>
                        <a:t>Бекетовское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3 753,8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802,3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/>
                        <a:t>Кадниковское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3 605,1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2 797,2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/>
                        <a:t>Мишутинское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3 057,0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480,3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/>
                        <a:t>Нижеслободское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3 441,4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/>
                        <a:t>Тигинское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3 083,3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2 018,5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/>
                        <a:t>Ючкинское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3 578,9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623,4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/>
                        <a:t>Явенгское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3 420,2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2 933,6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/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25 706,5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23 420,2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317985"/>
              </p:ext>
            </p:extLst>
          </p:nvPr>
        </p:nvGraphicFramePr>
        <p:xfrm>
          <a:off x="414338" y="825500"/>
          <a:ext cx="8302625" cy="451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46088" y="84138"/>
            <a:ext cx="855345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Объем просроченной кредиторской задолженности органов местного самоуправления Вожегодского муниципального района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247650" y="609600"/>
            <a:ext cx="8516938" cy="4000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itchFamily="18" charset="0"/>
                <a:cs typeface="Arial" charset="0"/>
              </a:rPr>
              <a:t>Контактная информация</a:t>
            </a:r>
            <a:endParaRPr lang="ru-RU" sz="2000" b="1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8325" y="1174750"/>
            <a:ext cx="8040688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  <a:latin typeface="Book Antiqua" panose="02040602050305030304" pitchFamily="18" charset="0"/>
              </a:rPr>
              <a:t>Управление финансов и экономики </a:t>
            </a:r>
            <a:r>
              <a:rPr lang="ru-RU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администрации </a:t>
            </a:r>
            <a:r>
              <a:rPr lang="ru-RU" b="1" dirty="0" err="1" smtClean="0">
                <a:solidFill>
                  <a:schemeClr val="accent1"/>
                </a:solidFill>
                <a:latin typeface="Book Antiqua" panose="02040602050305030304" pitchFamily="18" charset="0"/>
              </a:rPr>
              <a:t>Вожегодского</a:t>
            </a:r>
            <a:r>
              <a:rPr lang="ru-RU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endParaRPr lang="ru-RU" b="1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  <a:latin typeface="Book Antiqua" panose="02040602050305030304" pitchFamily="18" charset="0"/>
              </a:rPr>
              <a:t>муниципального </a:t>
            </a:r>
            <a:r>
              <a:rPr lang="ru-RU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округа</a:t>
            </a:r>
            <a:endParaRPr lang="ru-RU" b="1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Начальник: Соколова Татьяна Геннадьевна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Адрес: 162160 Вологодская обл. </a:t>
            </a:r>
            <a:r>
              <a:rPr lang="ru-RU" sz="1600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Вожегодский</a:t>
            </a: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округ, </a:t>
            </a: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поселок Вожега</a:t>
            </a:r>
            <a:r>
              <a:rPr lang="ru-RU" sz="16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,                       </a:t>
            </a: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ул. Садовая, 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Телефон: 8 (81744) 2-21-61, факс 2-21-64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Официальный сайт: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finupr3506.ru</a:t>
            </a:r>
            <a:endParaRPr lang="ru-RU" sz="1600" u="sng" dirty="0">
              <a:solidFill>
                <a:schemeClr val="bg1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Электронная почта: </a:t>
            </a:r>
            <a:r>
              <a:rPr lang="en-US" sz="1600" dirty="0">
                <a:solidFill>
                  <a:schemeClr val="accent1"/>
                </a:solidFill>
                <a:latin typeface="Book Antiqua" panose="02040602050305030304" pitchFamily="18" charset="0"/>
                <a:hlinkClick r:id="rId2"/>
              </a:rPr>
              <a:t>fuvoj@mail.ru</a:t>
            </a:r>
            <a:endParaRPr lang="en-US" sz="1600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График работы: понедельник-четверг с 8:00 до 17:15, пятница с 08:00 до 16:00, перерыв с 12:00 до 13:00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Информация по проведению публичных слушаний размещена на официальном сайте Управления финансов и экономики </a:t>
            </a:r>
            <a:r>
              <a:rPr lang="ru-RU" sz="16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администрации </a:t>
            </a:r>
            <a:r>
              <a:rPr lang="ru-RU" sz="1600" dirty="0" err="1" smtClean="0">
                <a:solidFill>
                  <a:schemeClr val="accent1"/>
                </a:solidFill>
                <a:latin typeface="Book Antiqua" panose="02040602050305030304" pitchFamily="18" charset="0"/>
              </a:rPr>
              <a:t>Вожегодского</a:t>
            </a:r>
            <a:r>
              <a:rPr lang="ru-RU" sz="16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муниципального </a:t>
            </a:r>
            <a:r>
              <a:rPr lang="ru-RU" sz="16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округа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finupr3506.ru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/>
                </a:solidFill>
                <a:latin typeface="Book Antiqua" panose="02040602050305030304" pitchFamily="18" charset="0"/>
              </a:rPr>
              <a:t>Вопросы и предложения принимаются на электронную почту </a:t>
            </a:r>
            <a:r>
              <a:rPr lang="en-US" sz="1600" dirty="0">
                <a:solidFill>
                  <a:schemeClr val="accent1"/>
                </a:solidFill>
                <a:latin typeface="Book Antiqua" panose="02040602050305030304" pitchFamily="18" charset="0"/>
                <a:hlinkClick r:id="rId2"/>
              </a:rPr>
              <a:t>fuvoj@mail.ru</a:t>
            </a:r>
            <a:endParaRPr lang="en-US" sz="1600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0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5" y="122238"/>
            <a:ext cx="855345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Поступление доходов районного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в </a:t>
            </a:r>
            <a:r>
              <a:rPr lang="ru-RU" sz="2400" b="1" dirty="0" smtClean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2022 </a:t>
            </a: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году, млн. рублей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51569"/>
              </p:ext>
            </p:extLst>
          </p:nvPr>
        </p:nvGraphicFramePr>
        <p:xfrm>
          <a:off x="279400" y="1011238"/>
          <a:ext cx="8553635" cy="2834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34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5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334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Наименование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200" b="0" baseline="0" dirty="0"/>
                        <a:t>Бюджет </a:t>
                      </a:r>
                      <a:r>
                        <a:rPr lang="ru-RU" sz="1200" b="0" baseline="0" dirty="0" smtClean="0"/>
                        <a:t>2022 </a:t>
                      </a:r>
                      <a:r>
                        <a:rPr lang="ru-RU" sz="1200" b="0" baseline="0" dirty="0"/>
                        <a:t>год (первоначальный)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Бюджет </a:t>
                      </a:r>
                      <a:r>
                        <a:rPr lang="ru-RU" sz="1200" b="0" dirty="0" smtClean="0"/>
                        <a:t>2022 </a:t>
                      </a:r>
                      <a:r>
                        <a:rPr lang="ru-RU" sz="1200" b="0" dirty="0"/>
                        <a:t>год (уточненный)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Факт </a:t>
                      </a:r>
                      <a:r>
                        <a:rPr lang="ru-RU" sz="1200" b="0" dirty="0" smtClean="0"/>
                        <a:t>2022 </a:t>
                      </a:r>
                      <a:r>
                        <a:rPr lang="ru-RU" sz="1200" b="0" dirty="0"/>
                        <a:t>год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50" b="0" dirty="0"/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0" dirty="0"/>
                        <a:t>% исполнения к уточненному бюджету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Темп роста (снижения) к уровню </a:t>
                      </a:r>
                      <a:r>
                        <a:rPr lang="ru-RU" sz="1200" b="0" dirty="0" smtClean="0"/>
                        <a:t>2021 </a:t>
                      </a:r>
                      <a:r>
                        <a:rPr lang="ru-RU" sz="1200" b="0" dirty="0"/>
                        <a:t>года, %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5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Доходы  всего 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89,8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2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+mn-lt"/>
                        </a:rPr>
                        <a:t>В т.ч.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357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/>
                        <a:t>Налоговые и неналоговые доходы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105,7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990">
                <a:tc>
                  <a:txBody>
                    <a:bodyPr/>
                    <a:lstStyle/>
                    <a:p>
                      <a:pPr algn="ctr"/>
                      <a:r>
                        <a:rPr lang="ru-RU" sz="1400" b="0"/>
                        <a:t>Безвозмездные</a:t>
                      </a:r>
                      <a:r>
                        <a:rPr lang="ru-RU" sz="1400" b="0" baseline="0"/>
                        <a:t> поступления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804355"/>
              </p:ext>
            </p:extLst>
          </p:nvPr>
        </p:nvGraphicFramePr>
        <p:xfrm>
          <a:off x="165100" y="4119563"/>
          <a:ext cx="8451850" cy="199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5" y="122238"/>
            <a:ext cx="855345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Структура собственных доходов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Районного бюджета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756228323"/>
              </p:ext>
            </p:extLst>
          </p:nvPr>
        </p:nvGraphicFramePr>
        <p:xfrm>
          <a:off x="140043" y="1252152"/>
          <a:ext cx="8468497" cy="4226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313038" y="1779373"/>
            <a:ext cx="1738184" cy="12686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95,5 </a:t>
            </a:r>
            <a:r>
              <a:rPr lang="ru-RU" sz="1400" b="1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4908" y="3752335"/>
            <a:ext cx="1738184" cy="12686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Неналоговые доходы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4,5 %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3632" y="2771001"/>
            <a:ext cx="34259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+mj-lt"/>
              </a:rPr>
              <a:t>Штрафы, санкции, возмещение вреда</a:t>
            </a:r>
          </a:p>
        </p:txBody>
      </p:sp>
    </p:spTree>
    <p:extLst>
      <p:ext uri="{BB962C8B-B14F-4D97-AF65-F5344CB8AC3E}">
        <p14:creationId xmlns:p14="http://schemas.microsoft.com/office/powerpoint/2010/main" val="303713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8138" y="241300"/>
            <a:ext cx="841057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Налог на доходы физических лиц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171942"/>
              </p:ext>
            </p:extLst>
          </p:nvPr>
        </p:nvGraphicFramePr>
        <p:xfrm>
          <a:off x="164028" y="737845"/>
          <a:ext cx="5585983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2021 </a:t>
                      </a:r>
                      <a:r>
                        <a:rPr lang="ru-RU" baseline="0" dirty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 </a:t>
                      </a:r>
                      <a:r>
                        <a:rPr lang="ru-RU" dirty="0" smtClean="0"/>
                        <a:t>2022 </a:t>
                      </a:r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2022 </a:t>
                      </a:r>
                      <a:r>
                        <a:rPr lang="ru-RU" baseline="0" dirty="0"/>
                        <a:t>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Фонд</a:t>
                      </a:r>
                      <a:r>
                        <a:rPr lang="ru-RU" baseline="0" dirty="0"/>
                        <a:t> оплаты труда, </a:t>
                      </a:r>
                      <a:r>
                        <a:rPr lang="ru-RU" i="1" baseline="0" dirty="0"/>
                        <a:t>млн. рублей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1083,0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1080,0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Численность работающих, </a:t>
                      </a:r>
                      <a:r>
                        <a:rPr lang="ru-RU" i="1" dirty="0"/>
                        <a:t>ч</a:t>
                      </a:r>
                      <a:r>
                        <a:rPr lang="ru-RU" i="1" baseline="0" dirty="0"/>
                        <a:t>еловек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 smtClean="0"/>
                        <a:t>2295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 smtClean="0"/>
                        <a:t>2372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 smtClean="0"/>
                        <a:t>2219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119353"/>
              </p:ext>
            </p:extLst>
          </p:nvPr>
        </p:nvGraphicFramePr>
        <p:xfrm>
          <a:off x="6112475" y="626076"/>
          <a:ext cx="2636237" cy="2356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107008"/>
              </p:ext>
            </p:extLst>
          </p:nvPr>
        </p:nvGraphicFramePr>
        <p:xfrm>
          <a:off x="149312" y="3032125"/>
          <a:ext cx="5378278" cy="2100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41892834"/>
              </p:ext>
            </p:extLst>
          </p:nvPr>
        </p:nvGraphicFramePr>
        <p:xfrm>
          <a:off x="4712042" y="2973859"/>
          <a:ext cx="4431958" cy="308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8138" y="241300"/>
            <a:ext cx="841057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Налоги на совокупный доход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191337911"/>
              </p:ext>
            </p:extLst>
          </p:nvPr>
        </p:nvGraphicFramePr>
        <p:xfrm>
          <a:off x="0" y="749644"/>
          <a:ext cx="5362832" cy="2512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900269"/>
              </p:ext>
            </p:extLst>
          </p:nvPr>
        </p:nvGraphicFramePr>
        <p:xfrm>
          <a:off x="1153684" y="3678881"/>
          <a:ext cx="6277230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 </a:t>
                      </a:r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 </a:t>
                      </a:r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 </a:t>
                      </a:r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18648,0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19789,4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ЕНВД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1669,1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Патент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1506,1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1246,2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156,8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ЕСХН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12357483"/>
              </p:ext>
            </p:extLst>
          </p:nvPr>
        </p:nvGraphicFramePr>
        <p:xfrm>
          <a:off x="5404022" y="733169"/>
          <a:ext cx="3739978" cy="285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1982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138" y="241300"/>
            <a:ext cx="841057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Акцизы на нефтепродукты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14849674"/>
              </p:ext>
            </p:extLst>
          </p:nvPr>
        </p:nvGraphicFramePr>
        <p:xfrm>
          <a:off x="338138" y="774357"/>
          <a:ext cx="8476348" cy="233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716" y="3534033"/>
            <a:ext cx="34928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отчислений в районный бюджет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(дифференцированный норматив):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0,2452 %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0,2485 %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7739"/>
              </p:ext>
            </p:extLst>
          </p:nvPr>
        </p:nvGraphicFramePr>
        <p:xfrm>
          <a:off x="3369276" y="4355789"/>
          <a:ext cx="5601732" cy="124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Исполнение </a:t>
                      </a:r>
                      <a:r>
                        <a:rPr lang="ru-RU" dirty="0" smtClean="0"/>
                        <a:t>2022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/>
                        <a:t>года,</a:t>
                      </a:r>
                      <a:r>
                        <a:rPr lang="ru-RU" baseline="0" dirty="0"/>
                        <a:t> тыс. рублей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Удельный вес,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11974,0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14604,5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25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14816"/>
              </p:ext>
            </p:extLst>
          </p:nvPr>
        </p:nvGraphicFramePr>
        <p:xfrm>
          <a:off x="338138" y="906162"/>
          <a:ext cx="8474040" cy="4255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9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215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215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8518,0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8510,6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215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1063,2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215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2767,0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2703,0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215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земли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215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68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увеличение земельных участков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68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215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оказания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платных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215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4213,0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4248,7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8138" y="241300"/>
            <a:ext cx="841057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Неналоговые доходы</a:t>
            </a:r>
            <a:endParaRPr lang="ru-RU" sz="24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35330" y="564465"/>
            <a:ext cx="1153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Тыс.руб.</a:t>
            </a:r>
          </a:p>
        </p:txBody>
      </p:sp>
    </p:spTree>
    <p:extLst>
      <p:ext uri="{BB962C8B-B14F-4D97-AF65-F5344CB8AC3E}">
        <p14:creationId xmlns:p14="http://schemas.microsoft.com/office/powerpoint/2010/main" val="108167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138" y="241300"/>
            <a:ext cx="84105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Выполнение заданий, доведенных Департаментом финансов в </a:t>
            </a:r>
            <a:r>
              <a:rPr lang="ru-RU" sz="1600" b="1" dirty="0" smtClean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2022 </a:t>
            </a:r>
            <a:r>
              <a:rPr lang="ru-RU" sz="1600" b="1" dirty="0">
                <a:ln w="9525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году, млн. руб.</a:t>
            </a:r>
            <a:endParaRPr lang="ru-RU" sz="1600" b="1" dirty="0">
              <a:ln w="9525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19112" y="1285876"/>
            <a:ext cx="2998787" cy="838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Задание по налоговым и неналоговым доходам (консолидированный бюджет)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9113" y="2466975"/>
            <a:ext cx="2998787" cy="6429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Задание по транспортному налогу с физических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9113" y="3625850"/>
            <a:ext cx="2998787" cy="8604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Дополнительное поступление по НДФЛ от легализации «серой» заработной платы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9113" y="4719638"/>
            <a:ext cx="2998787" cy="12779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Сокращение задолженности по платежам в бюджет (НДФЛ, ЕНВД, УСН, налог на имущество физических лиц, земельный налог)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9113" y="814388"/>
            <a:ext cx="8394700" cy="317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87788" y="839788"/>
            <a:ext cx="1327150" cy="327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План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05463" y="798513"/>
            <a:ext cx="1327150" cy="325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Исполнено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31075" y="782638"/>
            <a:ext cx="1327150" cy="325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Результат</a:t>
            </a:r>
          </a:p>
        </p:txBody>
      </p:sp>
      <p:sp>
        <p:nvSpPr>
          <p:cNvPr id="13" name="Овал 12"/>
          <p:cNvSpPr/>
          <p:nvPr/>
        </p:nvSpPr>
        <p:spPr>
          <a:xfrm>
            <a:off x="3971925" y="1360488"/>
            <a:ext cx="1138238" cy="5715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189,3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971925" y="2466975"/>
            <a:ext cx="1138238" cy="573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11,7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778500" y="2459038"/>
            <a:ext cx="1136650" cy="5715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11,2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331075" y="2486025"/>
            <a:ext cx="1487488" cy="6238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95,7 %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331075" y="1350963"/>
            <a:ext cx="1417638" cy="573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112,7 %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581437" y="1352852"/>
            <a:ext cx="1136650" cy="5730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213,3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971925" y="3751263"/>
            <a:ext cx="1136650" cy="573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3,8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778500" y="3775075"/>
            <a:ext cx="1136650" cy="573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3,8</a:t>
            </a:r>
          </a:p>
        </p:txBody>
      </p:sp>
      <p:sp>
        <p:nvSpPr>
          <p:cNvPr id="24" name="Овал 23"/>
          <p:cNvSpPr/>
          <p:nvPr/>
        </p:nvSpPr>
        <p:spPr>
          <a:xfrm>
            <a:off x="7331075" y="3751263"/>
            <a:ext cx="1508125" cy="5762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100,0 %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856037" y="4995862"/>
            <a:ext cx="1370013" cy="7254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3,5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637255" y="4995861"/>
            <a:ext cx="1430337" cy="7254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3,77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405688" y="4995861"/>
            <a:ext cx="1508125" cy="70090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</a:rPr>
              <a:t>Невыполнение на 0,22 пункта</a:t>
            </a:r>
            <a:endParaRPr lang="ru-RU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Галерея">
      <a:majorFont>
        <a:latin typeface="Century Gothic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10093</TotalTime>
  <Words>1482</Words>
  <Application>Microsoft Office PowerPoint</Application>
  <PresentationFormat>Экран (4:3)</PresentationFormat>
  <Paragraphs>505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Book Antiqua</vt:lpstr>
      <vt:lpstr>Century</vt:lpstr>
      <vt:lpstr>Century Gothic</vt:lpstr>
      <vt:lpstr>Corbel</vt:lpstr>
      <vt:lpstr>Times New Roman</vt:lpstr>
      <vt:lpstr>Verdana</vt:lpstr>
      <vt:lpstr>Галерея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А.С.</dc:creator>
  <cp:lastModifiedBy>Кузнецова Ю.В.</cp:lastModifiedBy>
  <cp:revision>563</cp:revision>
  <cp:lastPrinted>2023-04-11T06:11:29Z</cp:lastPrinted>
  <dcterms:created xsi:type="dcterms:W3CDTF">2017-04-06T10:58:32Z</dcterms:created>
  <dcterms:modified xsi:type="dcterms:W3CDTF">2023-04-11T06:41:02Z</dcterms:modified>
</cp:coreProperties>
</file>